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93" r:id="rId3"/>
    <p:sldId id="268" r:id="rId4"/>
    <p:sldId id="269" r:id="rId5"/>
    <p:sldId id="270" r:id="rId6"/>
    <p:sldId id="285" r:id="rId7"/>
    <p:sldId id="286" r:id="rId8"/>
    <p:sldId id="287" r:id="rId9"/>
    <p:sldId id="271" r:id="rId10"/>
    <p:sldId id="272" r:id="rId11"/>
    <p:sldId id="288" r:id="rId12"/>
    <p:sldId id="273" r:id="rId13"/>
    <p:sldId id="289" r:id="rId14"/>
    <p:sldId id="277" r:id="rId15"/>
    <p:sldId id="278" r:id="rId16"/>
    <p:sldId id="279" r:id="rId17"/>
    <p:sldId id="280" r:id="rId18"/>
    <p:sldId id="281" r:id="rId19"/>
    <p:sldId id="282" r:id="rId20"/>
    <p:sldId id="290" r:id="rId21"/>
    <p:sldId id="291" r:id="rId22"/>
    <p:sldId id="258" r:id="rId23"/>
    <p:sldId id="261" r:id="rId24"/>
    <p:sldId id="266" r:id="rId25"/>
    <p:sldId id="262" r:id="rId26"/>
    <p:sldId id="259" r:id="rId27"/>
    <p:sldId id="263" r:id="rId28"/>
    <p:sldId id="264" r:id="rId29"/>
    <p:sldId id="292" r:id="rId30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64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1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93DD5F-1D3B-41F0-B6B4-82132B58E6E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5079E1A9-55C2-4BB0-87CE-4C045B747FB3}">
      <dgm:prSet phldrT="[Tekst]" custT="1"/>
      <dgm:spPr>
        <a:solidFill>
          <a:srgbClr val="00B050"/>
        </a:solidFill>
      </dgm:spPr>
      <dgm:t>
        <a:bodyPr/>
        <a:lstStyle/>
        <a:p>
          <a:r>
            <a:rPr lang="nl-BE" sz="2400" dirty="0" smtClean="0"/>
            <a:t>B2C : </a:t>
          </a:r>
          <a:r>
            <a:rPr lang="nl-BE" sz="2400" dirty="0" err="1" smtClean="0"/>
            <a:t>Changing</a:t>
          </a:r>
          <a:r>
            <a:rPr lang="nl-BE" sz="2400" dirty="0" smtClean="0"/>
            <a:t> </a:t>
          </a:r>
          <a:r>
            <a:rPr lang="nl-BE" sz="2400" dirty="0" err="1" smtClean="0"/>
            <a:t>perception</a:t>
          </a:r>
          <a:r>
            <a:rPr lang="nl-BE" sz="2400" dirty="0" smtClean="0"/>
            <a:t> </a:t>
          </a:r>
          <a:endParaRPr lang="nl-BE" sz="2400" dirty="0"/>
        </a:p>
      </dgm:t>
    </dgm:pt>
    <dgm:pt modelId="{11CF1D00-9FE9-483B-8CB7-60D8AA65386D}" type="parTrans" cxnId="{65F16A3F-8F2F-4C01-9348-F2E883DE207D}">
      <dgm:prSet/>
      <dgm:spPr/>
      <dgm:t>
        <a:bodyPr/>
        <a:lstStyle/>
        <a:p>
          <a:endParaRPr lang="nl-BE"/>
        </a:p>
      </dgm:t>
    </dgm:pt>
    <dgm:pt modelId="{5CF6ACA0-6B2C-4693-90B7-880B45CE7F83}" type="sibTrans" cxnId="{65F16A3F-8F2F-4C01-9348-F2E883DE207D}">
      <dgm:prSet/>
      <dgm:spPr/>
      <dgm:t>
        <a:bodyPr/>
        <a:lstStyle/>
        <a:p>
          <a:endParaRPr lang="nl-BE"/>
        </a:p>
      </dgm:t>
    </dgm:pt>
    <dgm:pt modelId="{0EDFA13D-0AAF-4B23-B47D-FEE2D31B8B99}">
      <dgm:prSet phldrT="[Tekst]"/>
      <dgm:spPr>
        <a:solidFill>
          <a:srgbClr val="0070C0"/>
        </a:solidFill>
      </dgm:spPr>
      <dgm:t>
        <a:bodyPr/>
        <a:lstStyle/>
        <a:p>
          <a:r>
            <a:rPr lang="nl-BE" sz="1800" dirty="0" smtClean="0"/>
            <a:t>	B2B</a:t>
          </a:r>
          <a:endParaRPr lang="nl-BE" sz="1800" dirty="0"/>
        </a:p>
      </dgm:t>
    </dgm:pt>
    <dgm:pt modelId="{B5FF9EFB-CEAC-4FF5-A551-2AE8B1FCA9B7}" type="parTrans" cxnId="{E5C0E416-76F6-47B8-BD70-D02AFB37067A}">
      <dgm:prSet/>
      <dgm:spPr/>
      <dgm:t>
        <a:bodyPr/>
        <a:lstStyle/>
        <a:p>
          <a:endParaRPr lang="nl-BE"/>
        </a:p>
      </dgm:t>
    </dgm:pt>
    <dgm:pt modelId="{204BD1A8-DBB4-40BC-909F-230C8FCAB21D}" type="sibTrans" cxnId="{E5C0E416-76F6-47B8-BD70-D02AFB37067A}">
      <dgm:prSet/>
      <dgm:spPr/>
      <dgm:t>
        <a:bodyPr/>
        <a:lstStyle/>
        <a:p>
          <a:endParaRPr lang="nl-BE"/>
        </a:p>
      </dgm:t>
    </dgm:pt>
    <dgm:pt modelId="{4BCFCE5E-43C8-420D-BAA1-4A4F30431729}">
      <dgm:prSet phldrT="[Tekst]" custT="1"/>
      <dgm:spPr>
        <a:solidFill>
          <a:srgbClr val="0070C0"/>
        </a:solidFill>
      </dgm:spPr>
      <dgm:t>
        <a:bodyPr/>
        <a:lstStyle/>
        <a:p>
          <a:r>
            <a:rPr lang="nl-BE" sz="1600" dirty="0" err="1" smtClean="0"/>
            <a:t>Athlete</a:t>
          </a:r>
          <a:r>
            <a:rPr lang="nl-BE" sz="1600" dirty="0" smtClean="0"/>
            <a:t> </a:t>
          </a:r>
          <a:r>
            <a:rPr lang="nl-BE" sz="1600" dirty="0" err="1" smtClean="0"/>
            <a:t>representations</a:t>
          </a:r>
          <a:endParaRPr lang="nl-BE" sz="1600" dirty="0"/>
        </a:p>
      </dgm:t>
    </dgm:pt>
    <dgm:pt modelId="{2ED02D67-43DD-43E5-9C0F-1DCBA472F157}" type="parTrans" cxnId="{0E4BEEC2-E073-458B-970E-094926AE3D95}">
      <dgm:prSet/>
      <dgm:spPr/>
      <dgm:t>
        <a:bodyPr/>
        <a:lstStyle/>
        <a:p>
          <a:endParaRPr lang="nl-BE"/>
        </a:p>
      </dgm:t>
    </dgm:pt>
    <dgm:pt modelId="{46020698-A263-42BC-89F2-BEFA9D7EE97E}" type="sibTrans" cxnId="{0E4BEEC2-E073-458B-970E-094926AE3D95}">
      <dgm:prSet/>
      <dgm:spPr/>
      <dgm:t>
        <a:bodyPr/>
        <a:lstStyle/>
        <a:p>
          <a:endParaRPr lang="nl-BE"/>
        </a:p>
      </dgm:t>
    </dgm:pt>
    <dgm:pt modelId="{F8B8BB6D-5E32-45F0-980A-92EAFB061117}">
      <dgm:prSet phldrT="[Tekst]" custT="1"/>
      <dgm:spPr>
        <a:solidFill>
          <a:srgbClr val="0070C0"/>
        </a:solidFill>
      </dgm:spPr>
      <dgm:t>
        <a:bodyPr/>
        <a:lstStyle/>
        <a:p>
          <a:r>
            <a:rPr lang="nl-BE" sz="1600" dirty="0" err="1" smtClean="0"/>
            <a:t>Paralympic</a:t>
          </a:r>
          <a:r>
            <a:rPr lang="nl-BE" sz="1600" dirty="0" smtClean="0"/>
            <a:t> Forum : </a:t>
          </a:r>
          <a:r>
            <a:rPr lang="nl-BE" sz="1600" dirty="0" err="1" smtClean="0"/>
            <a:t>CEO’s</a:t>
          </a:r>
          <a:endParaRPr lang="nl-BE" sz="1600" dirty="0"/>
        </a:p>
      </dgm:t>
    </dgm:pt>
    <dgm:pt modelId="{7C13FF1C-2B91-4730-8429-72A369B93FA0}" type="parTrans" cxnId="{ED420702-3CFC-45FD-A72E-01113D902641}">
      <dgm:prSet/>
      <dgm:spPr/>
      <dgm:t>
        <a:bodyPr/>
        <a:lstStyle/>
        <a:p>
          <a:endParaRPr lang="nl-BE"/>
        </a:p>
      </dgm:t>
    </dgm:pt>
    <dgm:pt modelId="{78E2D750-02B9-4044-87E5-BBC15A3A69BF}" type="sibTrans" cxnId="{ED420702-3CFC-45FD-A72E-01113D902641}">
      <dgm:prSet/>
      <dgm:spPr/>
      <dgm:t>
        <a:bodyPr/>
        <a:lstStyle/>
        <a:p>
          <a:endParaRPr lang="nl-BE"/>
        </a:p>
      </dgm:t>
    </dgm:pt>
    <dgm:pt modelId="{2A25E739-8DBB-4E85-91FE-0A334632B328}">
      <dgm:prSet phldrT="[Tekst]"/>
      <dgm:spPr>
        <a:solidFill>
          <a:srgbClr val="C00000"/>
        </a:solidFill>
      </dgm:spPr>
      <dgm:t>
        <a:bodyPr/>
        <a:lstStyle/>
        <a:p>
          <a:r>
            <a:rPr lang="nl-BE" sz="1800" dirty="0" smtClean="0"/>
            <a:t>	B2E</a:t>
          </a:r>
          <a:endParaRPr lang="nl-BE" sz="1800" dirty="0"/>
        </a:p>
      </dgm:t>
    </dgm:pt>
    <dgm:pt modelId="{AD04AAA9-3D30-486F-9C42-18B347F982E9}" type="parTrans" cxnId="{183FFC40-D248-48F4-9015-49F6DFC59477}">
      <dgm:prSet/>
      <dgm:spPr/>
      <dgm:t>
        <a:bodyPr/>
        <a:lstStyle/>
        <a:p>
          <a:endParaRPr lang="nl-BE"/>
        </a:p>
      </dgm:t>
    </dgm:pt>
    <dgm:pt modelId="{9B3D3246-EC33-4BA8-9740-2AA6CF25533D}" type="sibTrans" cxnId="{183FFC40-D248-48F4-9015-49F6DFC59477}">
      <dgm:prSet/>
      <dgm:spPr/>
      <dgm:t>
        <a:bodyPr/>
        <a:lstStyle/>
        <a:p>
          <a:endParaRPr lang="nl-BE"/>
        </a:p>
      </dgm:t>
    </dgm:pt>
    <dgm:pt modelId="{D12A3765-F364-4555-A3DA-461A44211137}">
      <dgm:prSet phldrT="[Tekst]" custT="1"/>
      <dgm:spPr>
        <a:solidFill>
          <a:srgbClr val="C00000"/>
        </a:solidFill>
      </dgm:spPr>
      <dgm:t>
        <a:bodyPr/>
        <a:lstStyle/>
        <a:p>
          <a:r>
            <a:rPr lang="nl-BE" sz="1600" dirty="0" err="1" smtClean="0"/>
            <a:t>Paralympic</a:t>
          </a:r>
          <a:r>
            <a:rPr lang="nl-BE" sz="1600" dirty="0" smtClean="0"/>
            <a:t> team building</a:t>
          </a:r>
          <a:endParaRPr lang="nl-BE" sz="1600" dirty="0"/>
        </a:p>
      </dgm:t>
    </dgm:pt>
    <dgm:pt modelId="{482C136B-FF5C-4ACE-A2D3-737E3795EDBB}" type="parTrans" cxnId="{AF81E4AC-2848-4886-BCFD-83EF152F93AE}">
      <dgm:prSet/>
      <dgm:spPr/>
      <dgm:t>
        <a:bodyPr/>
        <a:lstStyle/>
        <a:p>
          <a:endParaRPr lang="nl-BE"/>
        </a:p>
      </dgm:t>
    </dgm:pt>
    <dgm:pt modelId="{E81D73C1-00B6-4E21-91A5-1F70FDB2403B}" type="sibTrans" cxnId="{AF81E4AC-2848-4886-BCFD-83EF152F93AE}">
      <dgm:prSet/>
      <dgm:spPr/>
      <dgm:t>
        <a:bodyPr/>
        <a:lstStyle/>
        <a:p>
          <a:endParaRPr lang="nl-BE"/>
        </a:p>
      </dgm:t>
    </dgm:pt>
    <dgm:pt modelId="{E302AD7F-2736-4641-82D5-B54C5B93095B}">
      <dgm:prSet phldrT="[Tekst]" custT="1"/>
      <dgm:spPr>
        <a:solidFill>
          <a:srgbClr val="C00000"/>
        </a:solidFill>
      </dgm:spPr>
      <dgm:t>
        <a:bodyPr/>
        <a:lstStyle/>
        <a:p>
          <a:r>
            <a:rPr lang="nl-BE" sz="1600" dirty="0" err="1" smtClean="0"/>
            <a:t>Athlete</a:t>
          </a:r>
          <a:r>
            <a:rPr lang="nl-BE" sz="1600" dirty="0" smtClean="0"/>
            <a:t> </a:t>
          </a:r>
          <a:r>
            <a:rPr lang="nl-BE" sz="1600" dirty="0" err="1" smtClean="0"/>
            <a:t>testimonials</a:t>
          </a:r>
          <a:endParaRPr lang="nl-BE" sz="1600" dirty="0"/>
        </a:p>
      </dgm:t>
    </dgm:pt>
    <dgm:pt modelId="{F80614AF-A1E1-4C2C-8868-93037A64AA44}" type="parTrans" cxnId="{269230A7-C70D-4CF5-BABE-92A0E5DC2C9A}">
      <dgm:prSet/>
      <dgm:spPr/>
      <dgm:t>
        <a:bodyPr/>
        <a:lstStyle/>
        <a:p>
          <a:endParaRPr lang="nl-BE"/>
        </a:p>
      </dgm:t>
    </dgm:pt>
    <dgm:pt modelId="{2F72864E-2C1E-4081-B4A6-0D63194D262E}" type="sibTrans" cxnId="{269230A7-C70D-4CF5-BABE-92A0E5DC2C9A}">
      <dgm:prSet/>
      <dgm:spPr/>
      <dgm:t>
        <a:bodyPr/>
        <a:lstStyle/>
        <a:p>
          <a:endParaRPr lang="nl-BE"/>
        </a:p>
      </dgm:t>
    </dgm:pt>
    <dgm:pt modelId="{88A79F52-0693-42E0-91D6-C2D56C9F4479}">
      <dgm:prSet phldrT="[Tekst]" custT="1"/>
      <dgm:spPr>
        <a:solidFill>
          <a:srgbClr val="C00000"/>
        </a:solidFill>
      </dgm:spPr>
      <dgm:t>
        <a:bodyPr/>
        <a:lstStyle/>
        <a:p>
          <a:r>
            <a:rPr lang="nl-BE" sz="1600" dirty="0" err="1" smtClean="0"/>
            <a:t>Volunteering</a:t>
          </a:r>
          <a:endParaRPr lang="nl-BE" sz="1600" dirty="0"/>
        </a:p>
      </dgm:t>
    </dgm:pt>
    <dgm:pt modelId="{52B46401-2DAD-45FF-A0B3-4C47DDDFB694}" type="parTrans" cxnId="{94C22D82-BD24-463A-84CE-53D7C32A7AF4}">
      <dgm:prSet/>
      <dgm:spPr/>
      <dgm:t>
        <a:bodyPr/>
        <a:lstStyle/>
        <a:p>
          <a:endParaRPr lang="nl-BE"/>
        </a:p>
      </dgm:t>
    </dgm:pt>
    <dgm:pt modelId="{6D4BF205-0490-4C5C-88A2-07C0038BF0E2}" type="sibTrans" cxnId="{94C22D82-BD24-463A-84CE-53D7C32A7AF4}">
      <dgm:prSet/>
      <dgm:spPr/>
      <dgm:t>
        <a:bodyPr/>
        <a:lstStyle/>
        <a:p>
          <a:endParaRPr lang="nl-BE"/>
        </a:p>
      </dgm:t>
    </dgm:pt>
    <dgm:pt modelId="{8C954801-51B8-4C25-850E-56BF91B55394}">
      <dgm:prSet phldrT="[Tekst]" custT="1"/>
      <dgm:spPr>
        <a:solidFill>
          <a:srgbClr val="0070C0"/>
        </a:solidFill>
      </dgm:spPr>
      <dgm:t>
        <a:bodyPr/>
        <a:lstStyle/>
        <a:p>
          <a:r>
            <a:rPr lang="nl-BE" sz="1600" dirty="0" smtClean="0"/>
            <a:t>Network events </a:t>
          </a:r>
          <a:r>
            <a:rPr lang="nl-BE" sz="1600" dirty="0" err="1" smtClean="0"/>
            <a:t>with</a:t>
          </a:r>
          <a:r>
            <a:rPr lang="nl-BE" sz="1600" dirty="0" smtClean="0"/>
            <a:t> </a:t>
          </a:r>
          <a:r>
            <a:rPr lang="nl-BE" sz="1600" dirty="0" err="1" smtClean="0"/>
            <a:t>athletes</a:t>
          </a:r>
          <a:endParaRPr lang="nl-BE" sz="1600" dirty="0"/>
        </a:p>
      </dgm:t>
    </dgm:pt>
    <dgm:pt modelId="{7AFD0B06-34CE-4AAA-B252-DCB064AD6008}" type="parTrans" cxnId="{3B24B4CD-BF6E-4DF4-94AF-7726BB008D94}">
      <dgm:prSet/>
      <dgm:spPr/>
      <dgm:t>
        <a:bodyPr/>
        <a:lstStyle/>
        <a:p>
          <a:endParaRPr lang="nl-BE"/>
        </a:p>
      </dgm:t>
    </dgm:pt>
    <dgm:pt modelId="{8923C4CF-C51B-4631-BE26-BACF4167F328}" type="sibTrans" cxnId="{3B24B4CD-BF6E-4DF4-94AF-7726BB008D94}">
      <dgm:prSet/>
      <dgm:spPr/>
      <dgm:t>
        <a:bodyPr/>
        <a:lstStyle/>
        <a:p>
          <a:endParaRPr lang="nl-BE"/>
        </a:p>
      </dgm:t>
    </dgm:pt>
    <dgm:pt modelId="{24FA2FB4-F409-406D-A7AB-0F8B5738FE29}" type="pres">
      <dgm:prSet presAssocID="{2893DD5F-1D3B-41F0-B6B4-82132B58E6E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l-BE"/>
        </a:p>
      </dgm:t>
    </dgm:pt>
    <dgm:pt modelId="{61ADFDD7-E463-43D1-BDAA-D3BCAF26FB34}" type="pres">
      <dgm:prSet presAssocID="{5079E1A9-55C2-4BB0-87CE-4C045B747FB3}" presName="comp" presStyleCnt="0"/>
      <dgm:spPr/>
    </dgm:pt>
    <dgm:pt modelId="{70CB2476-171C-478B-98C2-17E54138298E}" type="pres">
      <dgm:prSet presAssocID="{5079E1A9-55C2-4BB0-87CE-4C045B747FB3}" presName="box" presStyleLbl="node1" presStyleIdx="0" presStyleCnt="3"/>
      <dgm:spPr/>
      <dgm:t>
        <a:bodyPr/>
        <a:lstStyle/>
        <a:p>
          <a:endParaRPr lang="nl-BE"/>
        </a:p>
      </dgm:t>
    </dgm:pt>
    <dgm:pt modelId="{7AB337C4-0872-4452-954D-7BFA7E76F39E}" type="pres">
      <dgm:prSet presAssocID="{5079E1A9-55C2-4BB0-87CE-4C045B747FB3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  <dgm:t>
        <a:bodyPr/>
        <a:lstStyle/>
        <a:p>
          <a:endParaRPr lang="nl-BE"/>
        </a:p>
      </dgm:t>
    </dgm:pt>
    <dgm:pt modelId="{470C72BB-D5A2-4C9B-98C8-B685A47D5E0C}" type="pres">
      <dgm:prSet presAssocID="{5079E1A9-55C2-4BB0-87CE-4C045B747FB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574A7947-2ABF-4B4D-A9FA-6459281EB6AD}" type="pres">
      <dgm:prSet presAssocID="{5CF6ACA0-6B2C-4693-90B7-880B45CE7F83}" presName="spacer" presStyleCnt="0"/>
      <dgm:spPr/>
    </dgm:pt>
    <dgm:pt modelId="{D521A3A5-9976-458D-AE08-50151FD46A4D}" type="pres">
      <dgm:prSet presAssocID="{0EDFA13D-0AAF-4B23-B47D-FEE2D31B8B99}" presName="comp" presStyleCnt="0"/>
      <dgm:spPr/>
    </dgm:pt>
    <dgm:pt modelId="{E347C8A0-7A90-4347-BCA4-8EE3B9774245}" type="pres">
      <dgm:prSet presAssocID="{0EDFA13D-0AAF-4B23-B47D-FEE2D31B8B99}" presName="box" presStyleLbl="node1" presStyleIdx="1" presStyleCnt="3"/>
      <dgm:spPr/>
      <dgm:t>
        <a:bodyPr/>
        <a:lstStyle/>
        <a:p>
          <a:endParaRPr lang="nl-BE"/>
        </a:p>
      </dgm:t>
    </dgm:pt>
    <dgm:pt modelId="{85F36E39-4642-4805-BBC2-F728BEFCF574}" type="pres">
      <dgm:prSet presAssocID="{0EDFA13D-0AAF-4B23-B47D-FEE2D31B8B99}" presName="img" presStyleLbl="fgImgPlace1" presStyleIdx="1" presStyleCnt="3"/>
      <dgm:spPr/>
    </dgm:pt>
    <dgm:pt modelId="{C66DD185-300D-4F83-9E38-633C212AB37E}" type="pres">
      <dgm:prSet presAssocID="{0EDFA13D-0AAF-4B23-B47D-FEE2D31B8B99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C50CA7D1-5881-4B7B-8928-5CC869B3A6C7}" type="pres">
      <dgm:prSet presAssocID="{204BD1A8-DBB4-40BC-909F-230C8FCAB21D}" presName="spacer" presStyleCnt="0"/>
      <dgm:spPr/>
    </dgm:pt>
    <dgm:pt modelId="{797FC3CF-48F9-414E-9389-CFE09820549C}" type="pres">
      <dgm:prSet presAssocID="{2A25E739-8DBB-4E85-91FE-0A334632B328}" presName="comp" presStyleCnt="0"/>
      <dgm:spPr/>
    </dgm:pt>
    <dgm:pt modelId="{09855EA4-E9BF-43B5-A868-B3056E230703}" type="pres">
      <dgm:prSet presAssocID="{2A25E739-8DBB-4E85-91FE-0A334632B328}" presName="box" presStyleLbl="node1" presStyleIdx="2" presStyleCnt="3"/>
      <dgm:spPr/>
      <dgm:t>
        <a:bodyPr/>
        <a:lstStyle/>
        <a:p>
          <a:endParaRPr lang="nl-BE"/>
        </a:p>
      </dgm:t>
    </dgm:pt>
    <dgm:pt modelId="{0B0AC4E4-BEF4-4697-8768-E929E21105A0}" type="pres">
      <dgm:prSet presAssocID="{2A25E739-8DBB-4E85-91FE-0A334632B328}" presName="img" presStyleLbl="fgImgPlace1" presStyleIdx="2" presStyleCnt="3"/>
      <dgm:spPr/>
    </dgm:pt>
    <dgm:pt modelId="{E6012556-10AD-476D-907D-DE53062C2D3A}" type="pres">
      <dgm:prSet presAssocID="{2A25E739-8DBB-4E85-91FE-0A334632B32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</dgm:ptLst>
  <dgm:cxnLst>
    <dgm:cxn modelId="{65F16A3F-8F2F-4C01-9348-F2E883DE207D}" srcId="{2893DD5F-1D3B-41F0-B6B4-82132B58E6E8}" destId="{5079E1A9-55C2-4BB0-87CE-4C045B747FB3}" srcOrd="0" destOrd="0" parTransId="{11CF1D00-9FE9-483B-8CB7-60D8AA65386D}" sibTransId="{5CF6ACA0-6B2C-4693-90B7-880B45CE7F83}"/>
    <dgm:cxn modelId="{E5C0E416-76F6-47B8-BD70-D02AFB37067A}" srcId="{2893DD5F-1D3B-41F0-B6B4-82132B58E6E8}" destId="{0EDFA13D-0AAF-4B23-B47D-FEE2D31B8B99}" srcOrd="1" destOrd="0" parTransId="{B5FF9EFB-CEAC-4FF5-A551-2AE8B1FCA9B7}" sibTransId="{204BD1A8-DBB4-40BC-909F-230C8FCAB21D}"/>
    <dgm:cxn modelId="{183FFC40-D248-48F4-9015-49F6DFC59477}" srcId="{2893DD5F-1D3B-41F0-B6B4-82132B58E6E8}" destId="{2A25E739-8DBB-4E85-91FE-0A334632B328}" srcOrd="2" destOrd="0" parTransId="{AD04AAA9-3D30-486F-9C42-18B347F982E9}" sibTransId="{9B3D3246-EC33-4BA8-9740-2AA6CF25533D}"/>
    <dgm:cxn modelId="{269230A7-C70D-4CF5-BABE-92A0E5DC2C9A}" srcId="{2A25E739-8DBB-4E85-91FE-0A334632B328}" destId="{E302AD7F-2736-4641-82D5-B54C5B93095B}" srcOrd="1" destOrd="0" parTransId="{F80614AF-A1E1-4C2C-8868-93037A64AA44}" sibTransId="{2F72864E-2C1E-4081-B4A6-0D63194D262E}"/>
    <dgm:cxn modelId="{E8587398-3135-461F-B2A6-644DECDAFFB1}" type="presOf" srcId="{0EDFA13D-0AAF-4B23-B47D-FEE2D31B8B99}" destId="{C66DD185-300D-4F83-9E38-633C212AB37E}" srcOrd="1" destOrd="0" presId="urn:microsoft.com/office/officeart/2005/8/layout/vList4"/>
    <dgm:cxn modelId="{40A07344-8049-43C2-8439-3B837C86870F}" type="presOf" srcId="{2893DD5F-1D3B-41F0-B6B4-82132B58E6E8}" destId="{24FA2FB4-F409-406D-A7AB-0F8B5738FE29}" srcOrd="0" destOrd="0" presId="urn:microsoft.com/office/officeart/2005/8/layout/vList4"/>
    <dgm:cxn modelId="{8F69277D-02F7-443D-B71F-70F718F3BDCA}" type="presOf" srcId="{8C954801-51B8-4C25-850E-56BF91B55394}" destId="{E347C8A0-7A90-4347-BCA4-8EE3B9774245}" srcOrd="0" destOrd="3" presId="urn:microsoft.com/office/officeart/2005/8/layout/vList4"/>
    <dgm:cxn modelId="{7C3CAEA7-1B4D-4A52-B568-2A20F50AC3D5}" type="presOf" srcId="{5079E1A9-55C2-4BB0-87CE-4C045B747FB3}" destId="{470C72BB-D5A2-4C9B-98C8-B685A47D5E0C}" srcOrd="1" destOrd="0" presId="urn:microsoft.com/office/officeart/2005/8/layout/vList4"/>
    <dgm:cxn modelId="{8E4C88DB-2744-4ACC-83A4-BA27532F1002}" type="presOf" srcId="{4BCFCE5E-43C8-420D-BAA1-4A4F30431729}" destId="{C66DD185-300D-4F83-9E38-633C212AB37E}" srcOrd="1" destOrd="1" presId="urn:microsoft.com/office/officeart/2005/8/layout/vList4"/>
    <dgm:cxn modelId="{94C22D82-BD24-463A-84CE-53D7C32A7AF4}" srcId="{2A25E739-8DBB-4E85-91FE-0A334632B328}" destId="{88A79F52-0693-42E0-91D6-C2D56C9F4479}" srcOrd="2" destOrd="0" parTransId="{52B46401-2DAD-45FF-A0B3-4C47DDDFB694}" sibTransId="{6D4BF205-0490-4C5C-88A2-07C0038BF0E2}"/>
    <dgm:cxn modelId="{68E0F897-FA2B-46FA-89CE-9D1485B88AB4}" type="presOf" srcId="{8C954801-51B8-4C25-850E-56BF91B55394}" destId="{C66DD185-300D-4F83-9E38-633C212AB37E}" srcOrd="1" destOrd="3" presId="urn:microsoft.com/office/officeart/2005/8/layout/vList4"/>
    <dgm:cxn modelId="{229D7F86-87AC-4AB2-94C6-651B6A265BDF}" type="presOf" srcId="{F8B8BB6D-5E32-45F0-980A-92EAFB061117}" destId="{E347C8A0-7A90-4347-BCA4-8EE3B9774245}" srcOrd="0" destOrd="2" presId="urn:microsoft.com/office/officeart/2005/8/layout/vList4"/>
    <dgm:cxn modelId="{0339E76C-80A7-4179-845A-80F91CD93217}" type="presOf" srcId="{88A79F52-0693-42E0-91D6-C2D56C9F4479}" destId="{09855EA4-E9BF-43B5-A868-B3056E230703}" srcOrd="0" destOrd="3" presId="urn:microsoft.com/office/officeart/2005/8/layout/vList4"/>
    <dgm:cxn modelId="{D6253EFA-555E-4C84-9CFC-851B1BE68977}" type="presOf" srcId="{D12A3765-F364-4555-A3DA-461A44211137}" destId="{E6012556-10AD-476D-907D-DE53062C2D3A}" srcOrd="1" destOrd="1" presId="urn:microsoft.com/office/officeart/2005/8/layout/vList4"/>
    <dgm:cxn modelId="{B5AEE44B-FD4E-4589-A09C-B2E13B0691A6}" type="presOf" srcId="{5079E1A9-55C2-4BB0-87CE-4C045B747FB3}" destId="{70CB2476-171C-478B-98C2-17E54138298E}" srcOrd="0" destOrd="0" presId="urn:microsoft.com/office/officeart/2005/8/layout/vList4"/>
    <dgm:cxn modelId="{F380EA24-49A8-4E45-9C57-C716BDC3709C}" type="presOf" srcId="{F8B8BB6D-5E32-45F0-980A-92EAFB061117}" destId="{C66DD185-300D-4F83-9E38-633C212AB37E}" srcOrd="1" destOrd="2" presId="urn:microsoft.com/office/officeart/2005/8/layout/vList4"/>
    <dgm:cxn modelId="{17543470-0535-4C53-898A-C2EEF35D7334}" type="presOf" srcId="{88A79F52-0693-42E0-91D6-C2D56C9F4479}" destId="{E6012556-10AD-476D-907D-DE53062C2D3A}" srcOrd="1" destOrd="3" presId="urn:microsoft.com/office/officeart/2005/8/layout/vList4"/>
    <dgm:cxn modelId="{34181ABC-C620-40D8-80AC-AC1C642913F6}" type="presOf" srcId="{2A25E739-8DBB-4E85-91FE-0A334632B328}" destId="{09855EA4-E9BF-43B5-A868-B3056E230703}" srcOrd="0" destOrd="0" presId="urn:microsoft.com/office/officeart/2005/8/layout/vList4"/>
    <dgm:cxn modelId="{8D36CB92-C957-4315-AC34-726A5F7AECCC}" type="presOf" srcId="{0EDFA13D-0AAF-4B23-B47D-FEE2D31B8B99}" destId="{E347C8A0-7A90-4347-BCA4-8EE3B9774245}" srcOrd="0" destOrd="0" presId="urn:microsoft.com/office/officeart/2005/8/layout/vList4"/>
    <dgm:cxn modelId="{ED420702-3CFC-45FD-A72E-01113D902641}" srcId="{0EDFA13D-0AAF-4B23-B47D-FEE2D31B8B99}" destId="{F8B8BB6D-5E32-45F0-980A-92EAFB061117}" srcOrd="1" destOrd="0" parTransId="{7C13FF1C-2B91-4730-8429-72A369B93FA0}" sibTransId="{78E2D750-02B9-4044-87E5-BBC15A3A69BF}"/>
    <dgm:cxn modelId="{3B24B4CD-BF6E-4DF4-94AF-7726BB008D94}" srcId="{0EDFA13D-0AAF-4B23-B47D-FEE2D31B8B99}" destId="{8C954801-51B8-4C25-850E-56BF91B55394}" srcOrd="2" destOrd="0" parTransId="{7AFD0B06-34CE-4AAA-B252-DCB064AD6008}" sibTransId="{8923C4CF-C51B-4631-BE26-BACF4167F328}"/>
    <dgm:cxn modelId="{0E4BEEC2-E073-458B-970E-094926AE3D95}" srcId="{0EDFA13D-0AAF-4B23-B47D-FEE2D31B8B99}" destId="{4BCFCE5E-43C8-420D-BAA1-4A4F30431729}" srcOrd="0" destOrd="0" parTransId="{2ED02D67-43DD-43E5-9C0F-1DCBA472F157}" sibTransId="{46020698-A263-42BC-89F2-BEFA9D7EE97E}"/>
    <dgm:cxn modelId="{3E3C06D9-A280-46F7-A126-ED0990629B59}" type="presOf" srcId="{2A25E739-8DBB-4E85-91FE-0A334632B328}" destId="{E6012556-10AD-476D-907D-DE53062C2D3A}" srcOrd="1" destOrd="0" presId="urn:microsoft.com/office/officeart/2005/8/layout/vList4"/>
    <dgm:cxn modelId="{AF81E4AC-2848-4886-BCFD-83EF152F93AE}" srcId="{2A25E739-8DBB-4E85-91FE-0A334632B328}" destId="{D12A3765-F364-4555-A3DA-461A44211137}" srcOrd="0" destOrd="0" parTransId="{482C136B-FF5C-4ACE-A2D3-737E3795EDBB}" sibTransId="{E81D73C1-00B6-4E21-91A5-1F70FDB2403B}"/>
    <dgm:cxn modelId="{C0D76B99-F485-4B21-BEAE-4B2A9F458D23}" type="presOf" srcId="{E302AD7F-2736-4641-82D5-B54C5B93095B}" destId="{09855EA4-E9BF-43B5-A868-B3056E230703}" srcOrd="0" destOrd="2" presId="urn:microsoft.com/office/officeart/2005/8/layout/vList4"/>
    <dgm:cxn modelId="{C0B35223-0372-4B32-9C44-0A2EB3925A10}" type="presOf" srcId="{D12A3765-F364-4555-A3DA-461A44211137}" destId="{09855EA4-E9BF-43B5-A868-B3056E230703}" srcOrd="0" destOrd="1" presId="urn:microsoft.com/office/officeart/2005/8/layout/vList4"/>
    <dgm:cxn modelId="{F5CA7AE9-740D-41D4-AE35-17A692000AA7}" type="presOf" srcId="{4BCFCE5E-43C8-420D-BAA1-4A4F30431729}" destId="{E347C8A0-7A90-4347-BCA4-8EE3B9774245}" srcOrd="0" destOrd="1" presId="urn:microsoft.com/office/officeart/2005/8/layout/vList4"/>
    <dgm:cxn modelId="{3ACD5E58-A029-41AB-BA8F-84D3705064A0}" type="presOf" srcId="{E302AD7F-2736-4641-82D5-B54C5B93095B}" destId="{E6012556-10AD-476D-907D-DE53062C2D3A}" srcOrd="1" destOrd="2" presId="urn:microsoft.com/office/officeart/2005/8/layout/vList4"/>
    <dgm:cxn modelId="{D52D4EE6-4B78-45B8-9F8B-69D3FB24EC70}" type="presParOf" srcId="{24FA2FB4-F409-406D-A7AB-0F8B5738FE29}" destId="{61ADFDD7-E463-43D1-BDAA-D3BCAF26FB34}" srcOrd="0" destOrd="0" presId="urn:microsoft.com/office/officeart/2005/8/layout/vList4"/>
    <dgm:cxn modelId="{5F1ACF8C-85E2-42D0-9F17-A6978ACC7EB0}" type="presParOf" srcId="{61ADFDD7-E463-43D1-BDAA-D3BCAF26FB34}" destId="{70CB2476-171C-478B-98C2-17E54138298E}" srcOrd="0" destOrd="0" presId="urn:microsoft.com/office/officeart/2005/8/layout/vList4"/>
    <dgm:cxn modelId="{54AEA119-6CC8-4F39-AE85-7C32E469C9D4}" type="presParOf" srcId="{61ADFDD7-E463-43D1-BDAA-D3BCAF26FB34}" destId="{7AB337C4-0872-4452-954D-7BFA7E76F39E}" srcOrd="1" destOrd="0" presId="urn:microsoft.com/office/officeart/2005/8/layout/vList4"/>
    <dgm:cxn modelId="{68D1111B-EF53-4434-A8CC-2E23698402C5}" type="presParOf" srcId="{61ADFDD7-E463-43D1-BDAA-D3BCAF26FB34}" destId="{470C72BB-D5A2-4C9B-98C8-B685A47D5E0C}" srcOrd="2" destOrd="0" presId="urn:microsoft.com/office/officeart/2005/8/layout/vList4"/>
    <dgm:cxn modelId="{2C9F7A67-FCC0-44E5-8C76-3C802840EFE6}" type="presParOf" srcId="{24FA2FB4-F409-406D-A7AB-0F8B5738FE29}" destId="{574A7947-2ABF-4B4D-A9FA-6459281EB6AD}" srcOrd="1" destOrd="0" presId="urn:microsoft.com/office/officeart/2005/8/layout/vList4"/>
    <dgm:cxn modelId="{CD41E0D9-C5CF-4C4E-B514-F40CE1CC8E4D}" type="presParOf" srcId="{24FA2FB4-F409-406D-A7AB-0F8B5738FE29}" destId="{D521A3A5-9976-458D-AE08-50151FD46A4D}" srcOrd="2" destOrd="0" presId="urn:microsoft.com/office/officeart/2005/8/layout/vList4"/>
    <dgm:cxn modelId="{69B4DF99-3682-4E6D-B4C7-09AF0AF5730A}" type="presParOf" srcId="{D521A3A5-9976-458D-AE08-50151FD46A4D}" destId="{E347C8A0-7A90-4347-BCA4-8EE3B9774245}" srcOrd="0" destOrd="0" presId="urn:microsoft.com/office/officeart/2005/8/layout/vList4"/>
    <dgm:cxn modelId="{7EB1067C-B10E-417A-B81F-E32913BCD807}" type="presParOf" srcId="{D521A3A5-9976-458D-AE08-50151FD46A4D}" destId="{85F36E39-4642-4805-BBC2-F728BEFCF574}" srcOrd="1" destOrd="0" presId="urn:microsoft.com/office/officeart/2005/8/layout/vList4"/>
    <dgm:cxn modelId="{4A6B9A14-5A85-45F2-B3DF-5A574785F0FA}" type="presParOf" srcId="{D521A3A5-9976-458D-AE08-50151FD46A4D}" destId="{C66DD185-300D-4F83-9E38-633C212AB37E}" srcOrd="2" destOrd="0" presId="urn:microsoft.com/office/officeart/2005/8/layout/vList4"/>
    <dgm:cxn modelId="{F4F7B3A7-A102-4EED-8AFA-A45FBBC22C7D}" type="presParOf" srcId="{24FA2FB4-F409-406D-A7AB-0F8B5738FE29}" destId="{C50CA7D1-5881-4B7B-8928-5CC869B3A6C7}" srcOrd="3" destOrd="0" presId="urn:microsoft.com/office/officeart/2005/8/layout/vList4"/>
    <dgm:cxn modelId="{1C9E7C56-B8E6-4EEA-8BE8-59CA43257E64}" type="presParOf" srcId="{24FA2FB4-F409-406D-A7AB-0F8B5738FE29}" destId="{797FC3CF-48F9-414E-9389-CFE09820549C}" srcOrd="4" destOrd="0" presId="urn:microsoft.com/office/officeart/2005/8/layout/vList4"/>
    <dgm:cxn modelId="{9F440B91-38A7-4595-9793-7640F795E7DA}" type="presParOf" srcId="{797FC3CF-48F9-414E-9389-CFE09820549C}" destId="{09855EA4-E9BF-43B5-A868-B3056E230703}" srcOrd="0" destOrd="0" presId="urn:microsoft.com/office/officeart/2005/8/layout/vList4"/>
    <dgm:cxn modelId="{264630D4-7274-4AA2-8770-FAC58F1D40F6}" type="presParOf" srcId="{797FC3CF-48F9-414E-9389-CFE09820549C}" destId="{0B0AC4E4-BEF4-4697-8768-E929E21105A0}" srcOrd="1" destOrd="0" presId="urn:microsoft.com/office/officeart/2005/8/layout/vList4"/>
    <dgm:cxn modelId="{26D1DF8F-3DF4-43CE-98FF-61CED6CFA311}" type="presParOf" srcId="{797FC3CF-48F9-414E-9389-CFE09820549C}" destId="{E6012556-10AD-476D-907D-DE53062C2D3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B2476-171C-478B-98C2-17E54138298E}">
      <dsp:nvSpPr>
        <dsp:cNvPr id="0" name=""/>
        <dsp:cNvSpPr/>
      </dsp:nvSpPr>
      <dsp:spPr>
        <a:xfrm>
          <a:off x="0" y="0"/>
          <a:ext cx="4913786" cy="1188118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400" kern="1200" dirty="0" smtClean="0"/>
            <a:t>B2C : </a:t>
          </a:r>
          <a:r>
            <a:rPr lang="nl-BE" sz="2400" kern="1200" dirty="0" err="1" smtClean="0"/>
            <a:t>Changing</a:t>
          </a:r>
          <a:r>
            <a:rPr lang="nl-BE" sz="2400" kern="1200" dirty="0" smtClean="0"/>
            <a:t> </a:t>
          </a:r>
          <a:r>
            <a:rPr lang="nl-BE" sz="2400" kern="1200" dirty="0" err="1" smtClean="0"/>
            <a:t>perception</a:t>
          </a:r>
          <a:r>
            <a:rPr lang="nl-BE" sz="2400" kern="1200" dirty="0" smtClean="0"/>
            <a:t> </a:t>
          </a:r>
          <a:endParaRPr lang="nl-BE" sz="2400" kern="1200" dirty="0"/>
        </a:p>
      </dsp:txBody>
      <dsp:txXfrm>
        <a:off x="1101569" y="0"/>
        <a:ext cx="3812217" cy="1188118"/>
      </dsp:txXfrm>
    </dsp:sp>
    <dsp:sp modelId="{7AB337C4-0872-4452-954D-7BFA7E76F39E}">
      <dsp:nvSpPr>
        <dsp:cNvPr id="0" name=""/>
        <dsp:cNvSpPr/>
      </dsp:nvSpPr>
      <dsp:spPr>
        <a:xfrm>
          <a:off x="118811" y="118811"/>
          <a:ext cx="982757" cy="95049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47C8A0-7A90-4347-BCA4-8EE3B9774245}">
      <dsp:nvSpPr>
        <dsp:cNvPr id="0" name=""/>
        <dsp:cNvSpPr/>
      </dsp:nvSpPr>
      <dsp:spPr>
        <a:xfrm>
          <a:off x="0" y="1306930"/>
          <a:ext cx="4913786" cy="1188118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 smtClean="0"/>
            <a:t>	B2B</a:t>
          </a:r>
          <a:endParaRPr lang="nl-BE" sz="18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1600" kern="1200" dirty="0" err="1" smtClean="0"/>
            <a:t>Athlete</a:t>
          </a:r>
          <a:r>
            <a:rPr lang="nl-BE" sz="1600" kern="1200" dirty="0" smtClean="0"/>
            <a:t> </a:t>
          </a:r>
          <a:r>
            <a:rPr lang="nl-BE" sz="1600" kern="1200" dirty="0" err="1" smtClean="0"/>
            <a:t>representations</a:t>
          </a:r>
          <a:endParaRPr lang="nl-B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1600" kern="1200" dirty="0" err="1" smtClean="0"/>
            <a:t>Paralympic</a:t>
          </a:r>
          <a:r>
            <a:rPr lang="nl-BE" sz="1600" kern="1200" dirty="0" smtClean="0"/>
            <a:t> Forum : </a:t>
          </a:r>
          <a:r>
            <a:rPr lang="nl-BE" sz="1600" kern="1200" dirty="0" err="1" smtClean="0"/>
            <a:t>CEO’s</a:t>
          </a:r>
          <a:endParaRPr lang="nl-B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1600" kern="1200" dirty="0" smtClean="0"/>
            <a:t>Network events </a:t>
          </a:r>
          <a:r>
            <a:rPr lang="nl-BE" sz="1600" kern="1200" dirty="0" err="1" smtClean="0"/>
            <a:t>with</a:t>
          </a:r>
          <a:r>
            <a:rPr lang="nl-BE" sz="1600" kern="1200" dirty="0" smtClean="0"/>
            <a:t> </a:t>
          </a:r>
          <a:r>
            <a:rPr lang="nl-BE" sz="1600" kern="1200" dirty="0" err="1" smtClean="0"/>
            <a:t>athletes</a:t>
          </a:r>
          <a:endParaRPr lang="nl-BE" sz="1600" kern="1200" dirty="0"/>
        </a:p>
      </dsp:txBody>
      <dsp:txXfrm>
        <a:off x="1101569" y="1306930"/>
        <a:ext cx="3812217" cy="1188118"/>
      </dsp:txXfrm>
    </dsp:sp>
    <dsp:sp modelId="{85F36E39-4642-4805-BBC2-F728BEFCF574}">
      <dsp:nvSpPr>
        <dsp:cNvPr id="0" name=""/>
        <dsp:cNvSpPr/>
      </dsp:nvSpPr>
      <dsp:spPr>
        <a:xfrm>
          <a:off x="118811" y="1425742"/>
          <a:ext cx="982757" cy="95049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55EA4-E9BF-43B5-A868-B3056E230703}">
      <dsp:nvSpPr>
        <dsp:cNvPr id="0" name=""/>
        <dsp:cNvSpPr/>
      </dsp:nvSpPr>
      <dsp:spPr>
        <a:xfrm>
          <a:off x="0" y="2613861"/>
          <a:ext cx="4913786" cy="1188118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 smtClean="0"/>
            <a:t>	B2E</a:t>
          </a:r>
          <a:endParaRPr lang="nl-BE" sz="18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1600" kern="1200" dirty="0" err="1" smtClean="0"/>
            <a:t>Paralympic</a:t>
          </a:r>
          <a:r>
            <a:rPr lang="nl-BE" sz="1600" kern="1200" dirty="0" smtClean="0"/>
            <a:t> team building</a:t>
          </a:r>
          <a:endParaRPr lang="nl-B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1600" kern="1200" dirty="0" err="1" smtClean="0"/>
            <a:t>Athlete</a:t>
          </a:r>
          <a:r>
            <a:rPr lang="nl-BE" sz="1600" kern="1200" dirty="0" smtClean="0"/>
            <a:t> </a:t>
          </a:r>
          <a:r>
            <a:rPr lang="nl-BE" sz="1600" kern="1200" dirty="0" err="1" smtClean="0"/>
            <a:t>testimonials</a:t>
          </a:r>
          <a:endParaRPr lang="nl-B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1600" kern="1200" dirty="0" err="1" smtClean="0"/>
            <a:t>Volunteering</a:t>
          </a:r>
          <a:endParaRPr lang="nl-BE" sz="1600" kern="1200" dirty="0"/>
        </a:p>
      </dsp:txBody>
      <dsp:txXfrm>
        <a:off x="1101569" y="2613861"/>
        <a:ext cx="3812217" cy="1188118"/>
      </dsp:txXfrm>
    </dsp:sp>
    <dsp:sp modelId="{0B0AC4E4-BEF4-4697-8768-E929E21105A0}">
      <dsp:nvSpPr>
        <dsp:cNvPr id="0" name=""/>
        <dsp:cNvSpPr/>
      </dsp:nvSpPr>
      <dsp:spPr>
        <a:xfrm>
          <a:off x="118811" y="2732673"/>
          <a:ext cx="982757" cy="95049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129EA-95F3-4951-8B86-070ABD0D5C3F}" type="datetimeFigureOut">
              <a:rPr lang="nl-BE" smtClean="0"/>
              <a:t>21/06/2018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EF0FE-0DF0-4619-ADD0-00AF53294A2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87772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D9E85-7D93-47E0-8F10-E4FF367B2445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3749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D9E85-7D93-47E0-8F10-E4FF367B2445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41784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D9E85-7D93-47E0-8F10-E4FF367B2445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6298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D9E85-7D93-47E0-8F10-E4FF367B2445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35308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D9E85-7D93-47E0-8F10-E4FF367B2445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44865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D9E85-7D93-47E0-8F10-E4FF367B2445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64470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D9E85-7D93-47E0-8F10-E4FF367B2445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8264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D9E85-7D93-47E0-8F10-E4FF367B2445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14696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D9E85-7D93-47E0-8F10-E4FF367B2445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02541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D9E85-7D93-47E0-8F10-E4FF367B2445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24597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623EF-B765-429F-B7AA-1370F13C030A}" type="datetimeFigureOut">
              <a:rPr lang="nl-BE" smtClean="0"/>
              <a:t>21/06/2018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11155-0E40-4DFD-A8B7-24886B68CE0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47348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623EF-B765-429F-B7AA-1370F13C030A}" type="datetimeFigureOut">
              <a:rPr lang="nl-BE" smtClean="0"/>
              <a:t>21/06/2018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11155-0E40-4DFD-A8B7-24886B68CE0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39288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623EF-B765-429F-B7AA-1370F13C030A}" type="datetimeFigureOut">
              <a:rPr lang="nl-BE" smtClean="0"/>
              <a:t>21/06/2018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11155-0E40-4DFD-A8B7-24886B68CE0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57682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623EF-B765-429F-B7AA-1370F13C030A}" type="datetimeFigureOut">
              <a:rPr lang="nl-BE" smtClean="0"/>
              <a:t>21/06/2018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11155-0E40-4DFD-A8B7-24886B68CE0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87777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623EF-B765-429F-B7AA-1370F13C030A}" type="datetimeFigureOut">
              <a:rPr lang="nl-BE" smtClean="0"/>
              <a:t>21/06/2018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11155-0E40-4DFD-A8B7-24886B68CE0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5637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623EF-B765-429F-B7AA-1370F13C030A}" type="datetimeFigureOut">
              <a:rPr lang="nl-BE" smtClean="0"/>
              <a:t>21/06/2018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11155-0E40-4DFD-A8B7-24886B68CE0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23687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623EF-B765-429F-B7AA-1370F13C030A}" type="datetimeFigureOut">
              <a:rPr lang="nl-BE" smtClean="0"/>
              <a:t>21/06/2018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11155-0E40-4DFD-A8B7-24886B68CE0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87139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623EF-B765-429F-B7AA-1370F13C030A}" type="datetimeFigureOut">
              <a:rPr lang="nl-BE" smtClean="0"/>
              <a:t>21/06/2018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11155-0E40-4DFD-A8B7-24886B68CE0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8730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623EF-B765-429F-B7AA-1370F13C030A}" type="datetimeFigureOut">
              <a:rPr lang="nl-BE" smtClean="0"/>
              <a:t>21/06/2018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11155-0E40-4DFD-A8B7-24886B68CE0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56192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623EF-B765-429F-B7AA-1370F13C030A}" type="datetimeFigureOut">
              <a:rPr lang="nl-BE" smtClean="0"/>
              <a:t>21/06/2018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11155-0E40-4DFD-A8B7-24886B68CE0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13787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623EF-B765-429F-B7AA-1370F13C030A}" type="datetimeFigureOut">
              <a:rPr lang="nl-BE" smtClean="0"/>
              <a:t>21/06/2018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11155-0E40-4DFD-A8B7-24886B68CE0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06635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623EF-B765-429F-B7AA-1370F13C030A}" type="datetimeFigureOut">
              <a:rPr lang="nl-BE" smtClean="0"/>
              <a:t>21/06/2018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11155-0E40-4DFD-A8B7-24886B68CE0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51096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19" Type="http://schemas.openxmlformats.org/officeDocument/2006/relationships/image" Target="../media/image17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jpeg"/><Relationship Id="rId7" Type="http://schemas.openxmlformats.org/officeDocument/2006/relationships/image" Target="../media/image65.jpeg"/><Relationship Id="rId12" Type="http://schemas.openxmlformats.org/officeDocument/2006/relationships/image" Target="../media/image6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7.png"/><Relationship Id="rId5" Type="http://schemas.openxmlformats.org/officeDocument/2006/relationships/image" Target="../media/image64.jpeg"/><Relationship Id="rId10" Type="http://schemas.openxmlformats.org/officeDocument/2006/relationships/image" Target="../media/image68.jpeg"/><Relationship Id="rId4" Type="http://schemas.openxmlformats.org/officeDocument/2006/relationships/image" Target="../media/image63.jpe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7" Type="http://schemas.openxmlformats.org/officeDocument/2006/relationships/image" Target="../media/image75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9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19" Type="http://schemas.openxmlformats.org/officeDocument/2006/relationships/image" Target="../media/image17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7.png"/><Relationship Id="rId7" Type="http://schemas.openxmlformats.org/officeDocument/2006/relationships/image" Target="../media/image100.jpeg"/><Relationship Id="rId12" Type="http://schemas.openxmlformats.org/officeDocument/2006/relationships/image" Target="../media/image105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11" Type="http://schemas.openxmlformats.org/officeDocument/2006/relationships/image" Target="../media/image104.jpe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png"/><Relationship Id="rId9" Type="http://schemas.openxmlformats.org/officeDocument/2006/relationships/image" Target="../media/image10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3" Type="http://schemas.openxmlformats.org/officeDocument/2006/relationships/image" Target="../media/image1.jpeg"/><Relationship Id="rId21" Type="http://schemas.openxmlformats.org/officeDocument/2006/relationships/hyperlink" Target="mailto:guillaume.gobert@paralympic.be" TargetMode="External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4.jpeg"/><Relationship Id="rId20" Type="http://schemas.openxmlformats.org/officeDocument/2006/relationships/hyperlink" Target="mailto:anne.dieteren@paralympic.b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19" Type="http://schemas.openxmlformats.org/officeDocument/2006/relationships/image" Target="../media/image17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20.jpe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14.jpe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image" Target="../media/image22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17.png"/><Relationship Id="rId4" Type="http://schemas.openxmlformats.org/officeDocument/2006/relationships/image" Target="../media/image47.jpeg"/><Relationship Id="rId9" Type="http://schemas.openxmlformats.org/officeDocument/2006/relationships/image" Target="../media/image5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124" y="3342148"/>
            <a:ext cx="1319548" cy="188103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8" t="7124" r="51532" b="15129"/>
          <a:stretch/>
        </p:blipFill>
        <p:spPr>
          <a:xfrm>
            <a:off x="11346510" y="1855825"/>
            <a:ext cx="1012783" cy="189648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22" y="-107469"/>
            <a:ext cx="1953598" cy="348079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02" y="1869653"/>
            <a:ext cx="2219024" cy="1877849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306" y="3443960"/>
            <a:ext cx="2261614" cy="1804480"/>
          </a:xfrm>
          <a:prstGeom prst="rect">
            <a:avLst/>
          </a:prstGeom>
        </p:spPr>
      </p:pic>
      <p:pic>
        <p:nvPicPr>
          <p:cNvPr id="74" name="Imag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 r="37734"/>
          <a:stretch/>
        </p:blipFill>
        <p:spPr>
          <a:xfrm>
            <a:off x="10250425" y="5138628"/>
            <a:ext cx="2027453" cy="1883171"/>
          </a:xfrm>
          <a:prstGeom prst="rect">
            <a:avLst/>
          </a:prstGeom>
        </p:spPr>
      </p:pic>
      <p:pic>
        <p:nvPicPr>
          <p:cNvPr id="66" name="Image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4" b="25942"/>
          <a:stretch/>
        </p:blipFill>
        <p:spPr>
          <a:xfrm>
            <a:off x="9101162" y="1550691"/>
            <a:ext cx="2171890" cy="1902194"/>
          </a:xfrm>
          <a:prstGeom prst="rect">
            <a:avLst/>
          </a:prstGeom>
        </p:spPr>
      </p:pic>
      <p:pic>
        <p:nvPicPr>
          <p:cNvPr id="54" name="Afbeelding 5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3"/>
          <a:stretch/>
        </p:blipFill>
        <p:spPr>
          <a:xfrm>
            <a:off x="-134378" y="5101142"/>
            <a:ext cx="1588339" cy="1808624"/>
          </a:xfrm>
          <a:prstGeom prst="rect">
            <a:avLst/>
          </a:prstGeom>
        </p:spPr>
      </p:pic>
      <p:pic>
        <p:nvPicPr>
          <p:cNvPr id="65" name="Image 6">
            <a:extLst>
              <a:ext uri="{FF2B5EF4-FFF2-40B4-BE49-F238E27FC236}">
                <a16:creationId xmlns:a16="http://schemas.microsoft.com/office/drawing/2014/main" xmlns="" id="{9EED1363-6B25-4AEC-BBEA-FB577BF2676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46"/>
          <a:stretch/>
        </p:blipFill>
        <p:spPr>
          <a:xfrm>
            <a:off x="697418" y="5091109"/>
            <a:ext cx="2229532" cy="1951136"/>
          </a:xfrm>
          <a:prstGeom prst="rect">
            <a:avLst/>
          </a:prstGeom>
        </p:spPr>
      </p:pic>
      <p:pic>
        <p:nvPicPr>
          <p:cNvPr id="70" name="Afbeelding 6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" t="4980" r="28996"/>
          <a:stretch/>
        </p:blipFill>
        <p:spPr>
          <a:xfrm>
            <a:off x="11541512" y="-32083"/>
            <a:ext cx="929882" cy="1911774"/>
          </a:xfrm>
          <a:prstGeom prst="rect">
            <a:avLst/>
          </a:prstGeom>
        </p:spPr>
      </p:pic>
      <p:pic>
        <p:nvPicPr>
          <p:cNvPr id="44" name="Image 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9" r="8943"/>
          <a:stretch/>
        </p:blipFill>
        <p:spPr>
          <a:xfrm>
            <a:off x="9548038" y="-68739"/>
            <a:ext cx="2148094" cy="1937652"/>
          </a:xfrm>
          <a:prstGeom prst="rect">
            <a:avLst/>
          </a:prstGeom>
        </p:spPr>
      </p:pic>
      <p:pic>
        <p:nvPicPr>
          <p:cNvPr id="73" name="Afbeelding 7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6" t="-1" r="22053" b="3051"/>
          <a:stretch/>
        </p:blipFill>
        <p:spPr>
          <a:xfrm>
            <a:off x="1965277" y="-513015"/>
            <a:ext cx="2187709" cy="2382758"/>
          </a:xfrm>
          <a:prstGeom prst="rect">
            <a:avLst/>
          </a:prstGeom>
        </p:spPr>
      </p:pic>
      <p:pic>
        <p:nvPicPr>
          <p:cNvPr id="71" name="Afbeelding 7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1" r="6040"/>
          <a:stretch/>
        </p:blipFill>
        <p:spPr>
          <a:xfrm>
            <a:off x="8297842" y="5160384"/>
            <a:ext cx="2183640" cy="1753281"/>
          </a:xfrm>
          <a:prstGeom prst="rect">
            <a:avLst/>
          </a:prstGeom>
        </p:spPr>
      </p:pic>
      <p:pic>
        <p:nvPicPr>
          <p:cNvPr id="46" name="Afbeelding 4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1" t="-1" r="26891" b="46269"/>
          <a:stretch/>
        </p:blipFill>
        <p:spPr>
          <a:xfrm>
            <a:off x="1080274" y="3447614"/>
            <a:ext cx="2226158" cy="1615706"/>
          </a:xfrm>
          <a:prstGeom prst="rect">
            <a:avLst/>
          </a:prstGeom>
        </p:spPr>
      </p:pic>
      <p:pic>
        <p:nvPicPr>
          <p:cNvPr id="72" name="Afbeelding 7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7" t="-866" r="20528" b="2935"/>
          <a:stretch/>
        </p:blipFill>
        <p:spPr>
          <a:xfrm>
            <a:off x="10928062" y="3468996"/>
            <a:ext cx="1400419" cy="1676855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8" r="19917" b="6451"/>
          <a:stretch/>
        </p:blipFill>
        <p:spPr>
          <a:xfrm flipH="1">
            <a:off x="-235990" y="1855825"/>
            <a:ext cx="1734892" cy="1609270"/>
          </a:xfrm>
          <a:prstGeom prst="rect">
            <a:avLst/>
          </a:prstGeom>
        </p:spPr>
      </p:pic>
      <p:cxnSp>
        <p:nvCxnSpPr>
          <p:cNvPr id="40" name="Rechte verbindingslijn 39"/>
          <p:cNvCxnSpPr/>
          <p:nvPr/>
        </p:nvCxnSpPr>
        <p:spPr>
          <a:xfrm>
            <a:off x="-2972557" y="1855825"/>
            <a:ext cx="7200000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/>
          <p:cNvCxnSpPr/>
          <p:nvPr/>
        </p:nvCxnSpPr>
        <p:spPr>
          <a:xfrm>
            <a:off x="-3415333" y="3450827"/>
            <a:ext cx="7200000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/>
          <p:cNvCxnSpPr/>
          <p:nvPr/>
        </p:nvCxnSpPr>
        <p:spPr>
          <a:xfrm>
            <a:off x="-3768255" y="5076842"/>
            <a:ext cx="7200000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echte verbindingslijn 54"/>
          <p:cNvCxnSpPr/>
          <p:nvPr/>
        </p:nvCxnSpPr>
        <p:spPr>
          <a:xfrm>
            <a:off x="9361212" y="1892968"/>
            <a:ext cx="7200000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Rechte verbindingslijn 56"/>
          <p:cNvCxnSpPr/>
          <p:nvPr/>
        </p:nvCxnSpPr>
        <p:spPr>
          <a:xfrm>
            <a:off x="8673179" y="5145851"/>
            <a:ext cx="3711919" cy="3665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Rechte verbindingslijn 60"/>
          <p:cNvCxnSpPr/>
          <p:nvPr/>
        </p:nvCxnSpPr>
        <p:spPr>
          <a:xfrm flipH="1">
            <a:off x="2891199" y="-659503"/>
            <a:ext cx="1852119" cy="7418050"/>
          </a:xfrm>
          <a:prstGeom prst="line">
            <a:avLst/>
          </a:prstGeom>
          <a:ln w="539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Rechte verbindingslijn 55"/>
          <p:cNvCxnSpPr/>
          <p:nvPr/>
        </p:nvCxnSpPr>
        <p:spPr>
          <a:xfrm>
            <a:off x="9107672" y="3470249"/>
            <a:ext cx="3277426" cy="132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chte verbindingslijn 48"/>
          <p:cNvCxnSpPr/>
          <p:nvPr/>
        </p:nvCxnSpPr>
        <p:spPr>
          <a:xfrm flipH="1">
            <a:off x="10421060" y="-393744"/>
            <a:ext cx="1852119" cy="741805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hthoek 38"/>
          <p:cNvSpPr/>
          <p:nvPr/>
        </p:nvSpPr>
        <p:spPr>
          <a:xfrm rot="843208">
            <a:off x="3781801" y="-721194"/>
            <a:ext cx="1758777" cy="8293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1" name="Rechthoek 50"/>
          <p:cNvSpPr/>
          <p:nvPr/>
        </p:nvSpPr>
        <p:spPr>
          <a:xfrm>
            <a:off x="4528785" y="4262149"/>
            <a:ext cx="1758777" cy="692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4" name="Afbeelding 63"/>
          <p:cNvPicPr>
            <a:picLocks noChangeAspect="1"/>
          </p:cNvPicPr>
          <p:nvPr/>
        </p:nvPicPr>
        <p:blipFill rotWithShape="1">
          <a:blip r:embed="rId19"/>
          <a:srcRect l="58789" t="16315" r="38288"/>
          <a:stretch/>
        </p:blipFill>
        <p:spPr>
          <a:xfrm rot="833245">
            <a:off x="8729773" y="-268769"/>
            <a:ext cx="391679" cy="7276123"/>
          </a:xfrm>
          <a:prstGeom prst="rect">
            <a:avLst/>
          </a:prstGeom>
        </p:spPr>
      </p:pic>
      <p:sp>
        <p:nvSpPr>
          <p:cNvPr id="45" name="Rechthoek 44"/>
          <p:cNvSpPr/>
          <p:nvPr/>
        </p:nvSpPr>
        <p:spPr>
          <a:xfrm>
            <a:off x="4920403" y="3541086"/>
            <a:ext cx="1106272" cy="1145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8" name="Afbeelding 67"/>
          <p:cNvPicPr>
            <a:picLocks noChangeAspect="1"/>
          </p:cNvPicPr>
          <p:nvPr/>
        </p:nvPicPr>
        <p:blipFill rotWithShape="1">
          <a:blip r:embed="rId19"/>
          <a:srcRect l="58789" t="16315" r="38288"/>
          <a:stretch/>
        </p:blipFill>
        <p:spPr>
          <a:xfrm rot="833245">
            <a:off x="10929514" y="-269099"/>
            <a:ext cx="391679" cy="7276123"/>
          </a:xfrm>
          <a:prstGeom prst="rect">
            <a:avLst/>
          </a:prstGeom>
        </p:spPr>
      </p:pic>
      <p:cxnSp>
        <p:nvCxnSpPr>
          <p:cNvPr id="48" name="Rechte verbindingslijn 47"/>
          <p:cNvCxnSpPr/>
          <p:nvPr/>
        </p:nvCxnSpPr>
        <p:spPr>
          <a:xfrm flipH="1">
            <a:off x="10002565" y="-246797"/>
            <a:ext cx="1803237" cy="7381514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echte verbindingslijn 51"/>
          <p:cNvCxnSpPr/>
          <p:nvPr/>
        </p:nvCxnSpPr>
        <p:spPr>
          <a:xfrm flipH="1">
            <a:off x="8244967" y="-491431"/>
            <a:ext cx="1852119" cy="741805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itel 1"/>
          <p:cNvSpPr txBox="1">
            <a:spLocks/>
          </p:cNvSpPr>
          <p:nvPr/>
        </p:nvSpPr>
        <p:spPr>
          <a:xfrm>
            <a:off x="3954577" y="2821745"/>
            <a:ext cx="43626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24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BPC – RTBF</a:t>
            </a:r>
          </a:p>
          <a:p>
            <a:pPr algn="ctr"/>
            <a:r>
              <a:rPr lang="nl-BE" sz="24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Road </a:t>
            </a:r>
            <a:r>
              <a:rPr lang="nl-BE" sz="2400" b="1" dirty="0" err="1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to</a:t>
            </a:r>
            <a:r>
              <a:rPr lang="nl-BE" sz="24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Tokyo 2020</a:t>
            </a:r>
            <a:endParaRPr lang="nl-BE" sz="1100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7" name="Afbeelding 46"/>
          <p:cNvPicPr>
            <a:picLocks noChangeAspect="1"/>
          </p:cNvPicPr>
          <p:nvPr/>
        </p:nvPicPr>
        <p:blipFill rotWithShape="1">
          <a:blip r:embed="rId19"/>
          <a:srcRect l="58789" t="16315" r="38288"/>
          <a:stretch/>
        </p:blipFill>
        <p:spPr>
          <a:xfrm rot="833245">
            <a:off x="3299772" y="-128077"/>
            <a:ext cx="391679" cy="7276123"/>
          </a:xfrm>
          <a:prstGeom prst="rect">
            <a:avLst/>
          </a:prstGeom>
        </p:spPr>
      </p:pic>
      <p:pic>
        <p:nvPicPr>
          <p:cNvPr id="53" name="Afbeelding 52"/>
          <p:cNvPicPr>
            <a:picLocks noChangeAspect="1"/>
          </p:cNvPicPr>
          <p:nvPr/>
        </p:nvPicPr>
        <p:blipFill rotWithShape="1">
          <a:blip r:embed="rId19"/>
          <a:srcRect l="58789" t="16315" r="38288"/>
          <a:stretch/>
        </p:blipFill>
        <p:spPr>
          <a:xfrm rot="833245">
            <a:off x="1130901" y="-194100"/>
            <a:ext cx="391679" cy="7276123"/>
          </a:xfrm>
          <a:prstGeom prst="rect">
            <a:avLst/>
          </a:prstGeom>
        </p:spPr>
      </p:pic>
      <p:cxnSp>
        <p:nvCxnSpPr>
          <p:cNvPr id="12" name="Rechte verbindingslijn 11"/>
          <p:cNvCxnSpPr/>
          <p:nvPr/>
        </p:nvCxnSpPr>
        <p:spPr>
          <a:xfrm flipH="1">
            <a:off x="2852536" y="-430280"/>
            <a:ext cx="1852119" cy="741805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/>
          <p:cNvCxnSpPr/>
          <p:nvPr/>
        </p:nvCxnSpPr>
        <p:spPr>
          <a:xfrm flipH="1">
            <a:off x="196620" y="-303511"/>
            <a:ext cx="1852119" cy="741805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33"/>
          <p:cNvCxnSpPr/>
          <p:nvPr/>
        </p:nvCxnSpPr>
        <p:spPr>
          <a:xfrm flipH="1">
            <a:off x="666918" y="-527967"/>
            <a:ext cx="1852119" cy="741805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 flipH="1">
            <a:off x="2385158" y="-283333"/>
            <a:ext cx="1852119" cy="741805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echte verbindingslijn 62"/>
          <p:cNvCxnSpPr/>
          <p:nvPr/>
        </p:nvCxnSpPr>
        <p:spPr>
          <a:xfrm flipH="1">
            <a:off x="7843844" y="-560050"/>
            <a:ext cx="1852119" cy="741805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10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4838"/>
            <a:ext cx="12192000" cy="7531607"/>
          </a:xfrm>
          <a:prstGeom prst="rect">
            <a:avLst/>
          </a:prstGeom>
        </p:spPr>
      </p:pic>
      <p:pic>
        <p:nvPicPr>
          <p:cNvPr id="3" name="Picture 6" descr="Résultat de recherche d'images pour &quot;medal tiff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32" y="-272958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troomdiagram: Verbindingslijn 4"/>
          <p:cNvSpPr/>
          <p:nvPr/>
        </p:nvSpPr>
        <p:spPr>
          <a:xfrm>
            <a:off x="1105469" y="1419364"/>
            <a:ext cx="2866029" cy="289332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kstvak 6"/>
          <p:cNvSpPr txBox="1"/>
          <p:nvPr/>
        </p:nvSpPr>
        <p:spPr>
          <a:xfrm>
            <a:off x="1222375" y="1871863"/>
            <a:ext cx="266131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 smtClean="0">
                <a:solidFill>
                  <a:srgbClr val="FFCC00"/>
                </a:solidFill>
              </a:rPr>
              <a:t>6 in 10 </a:t>
            </a:r>
            <a:r>
              <a:rPr lang="nl-BE" sz="2400" b="1" dirty="0" err="1" smtClean="0">
                <a:solidFill>
                  <a:srgbClr val="FFCC00"/>
                </a:solidFill>
              </a:rPr>
              <a:t>Belgians</a:t>
            </a:r>
            <a:r>
              <a:rPr lang="nl-BE" sz="2400" b="1" dirty="0" smtClean="0">
                <a:solidFill>
                  <a:srgbClr val="FFCC00"/>
                </a:solidFill>
              </a:rPr>
              <a:t> </a:t>
            </a:r>
          </a:p>
          <a:p>
            <a:pPr algn="ctr"/>
            <a:endParaRPr lang="nl-BE" sz="1000" b="1" dirty="0" smtClean="0">
              <a:solidFill>
                <a:srgbClr val="FFCC00"/>
              </a:solidFill>
            </a:endParaRPr>
          </a:p>
          <a:p>
            <a:pPr algn="ctr"/>
            <a:r>
              <a:rPr lang="nl-BE" dirty="0" smtClean="0"/>
              <a:t>…</a:t>
            </a:r>
            <a:r>
              <a:rPr lang="nl-BE" dirty="0" err="1" smtClean="0"/>
              <a:t>followed</a:t>
            </a:r>
            <a:r>
              <a:rPr lang="nl-BE" dirty="0" smtClean="0"/>
              <a:t> </a:t>
            </a:r>
            <a:r>
              <a:rPr lang="nl-BE" dirty="0" err="1" smtClean="0"/>
              <a:t>the</a:t>
            </a:r>
            <a:r>
              <a:rPr lang="nl-BE" dirty="0" smtClean="0"/>
              <a:t> </a:t>
            </a:r>
            <a:r>
              <a:rPr lang="nl-BE" dirty="0" err="1" smtClean="0"/>
              <a:t>Paralympics</a:t>
            </a:r>
            <a:r>
              <a:rPr lang="nl-BE" dirty="0" smtClean="0"/>
              <a:t> in </a:t>
            </a:r>
            <a:r>
              <a:rPr lang="nl-BE" dirty="0" err="1" smtClean="0"/>
              <a:t>the</a:t>
            </a:r>
            <a:r>
              <a:rPr lang="nl-BE" dirty="0" smtClean="0"/>
              <a:t> media. </a:t>
            </a:r>
            <a:r>
              <a:rPr lang="nl-BE" dirty="0" err="1" smtClean="0"/>
              <a:t>There</a:t>
            </a:r>
            <a:r>
              <a:rPr lang="nl-BE" dirty="0" smtClean="0"/>
              <a:t> was a 4.5 </a:t>
            </a:r>
            <a:r>
              <a:rPr lang="nl-BE" dirty="0" err="1" smtClean="0"/>
              <a:t>mio</a:t>
            </a:r>
            <a:r>
              <a:rPr lang="nl-BE" dirty="0" smtClean="0"/>
              <a:t> </a:t>
            </a:r>
            <a:r>
              <a:rPr lang="nl-BE" dirty="0" err="1" smtClean="0"/>
              <a:t>accummulated</a:t>
            </a:r>
            <a:r>
              <a:rPr lang="nl-BE" dirty="0" smtClean="0"/>
              <a:t> </a:t>
            </a:r>
            <a:r>
              <a:rPr lang="nl-BE" dirty="0" err="1" smtClean="0"/>
              <a:t>audience</a:t>
            </a:r>
            <a:r>
              <a:rPr lang="nl-BE" dirty="0" smtClean="0"/>
              <a:t>.</a:t>
            </a:r>
          </a:p>
          <a:p>
            <a:pPr algn="ctr"/>
            <a:r>
              <a:rPr lang="nl-BE" sz="1200" b="1" dirty="0" smtClean="0">
                <a:solidFill>
                  <a:srgbClr val="FFCC00"/>
                </a:solidFill>
              </a:rPr>
              <a:t>(</a:t>
            </a:r>
            <a:r>
              <a:rPr lang="nl-BE" sz="1200" b="1" dirty="0" err="1" smtClean="0">
                <a:solidFill>
                  <a:srgbClr val="FFCC00"/>
                </a:solidFill>
              </a:rPr>
              <a:t>Nielsen</a:t>
            </a:r>
            <a:r>
              <a:rPr lang="nl-BE" sz="1200" b="1" dirty="0" smtClean="0">
                <a:solidFill>
                  <a:srgbClr val="FFCC00"/>
                </a:solidFill>
              </a:rPr>
              <a:t> BPC – </a:t>
            </a:r>
            <a:r>
              <a:rPr lang="nl-BE" sz="1200" b="1" dirty="0" err="1" smtClean="0">
                <a:solidFill>
                  <a:srgbClr val="FFCC00"/>
                </a:solidFill>
              </a:rPr>
              <a:t>Sporza</a:t>
            </a:r>
            <a:r>
              <a:rPr lang="nl-BE" sz="1200" b="1" dirty="0" smtClean="0">
                <a:solidFill>
                  <a:srgbClr val="FFCC00"/>
                </a:solidFill>
              </a:rPr>
              <a:t>/RTBF 2016)</a:t>
            </a:r>
            <a:endParaRPr lang="nl-BE" sz="1200" b="1" dirty="0">
              <a:solidFill>
                <a:srgbClr val="FFCC00"/>
              </a:solidFill>
            </a:endParaRPr>
          </a:p>
          <a:p>
            <a:pPr algn="ctr"/>
            <a:endParaRPr lang="nl-BE" sz="1200" b="1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4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6" name="Picture 6" descr="Résultat de recherche d'images pour &quot;medal tiff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72" y="-172303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troomdiagram: Verbindingslijn 4"/>
          <p:cNvSpPr/>
          <p:nvPr/>
        </p:nvSpPr>
        <p:spPr>
          <a:xfrm>
            <a:off x="4830300" y="1520019"/>
            <a:ext cx="2866029" cy="289332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ekstvak 5"/>
          <p:cNvSpPr txBox="1"/>
          <p:nvPr/>
        </p:nvSpPr>
        <p:spPr>
          <a:xfrm>
            <a:off x="4932657" y="2266097"/>
            <a:ext cx="266131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 smtClean="0">
                <a:solidFill>
                  <a:srgbClr val="FFCC00"/>
                </a:solidFill>
              </a:rPr>
              <a:t>1 in 3 </a:t>
            </a:r>
            <a:r>
              <a:rPr lang="nl-BE" sz="2400" b="1" dirty="0" err="1" smtClean="0">
                <a:solidFill>
                  <a:srgbClr val="FFCC00"/>
                </a:solidFill>
              </a:rPr>
              <a:t>Belgians</a:t>
            </a:r>
            <a:endParaRPr lang="nl-BE" sz="2400" b="1" dirty="0" smtClean="0">
              <a:solidFill>
                <a:srgbClr val="FFCC00"/>
              </a:solidFill>
            </a:endParaRPr>
          </a:p>
          <a:p>
            <a:pPr algn="ctr"/>
            <a:endParaRPr lang="nl-BE" sz="1000" b="1" dirty="0" smtClean="0">
              <a:solidFill>
                <a:srgbClr val="FFCC00"/>
              </a:solidFill>
            </a:endParaRPr>
          </a:p>
          <a:p>
            <a:pPr algn="ctr"/>
            <a:r>
              <a:rPr lang="nl-BE" dirty="0" smtClean="0"/>
              <a:t>… is </a:t>
            </a:r>
            <a:r>
              <a:rPr lang="nl-BE" dirty="0" err="1" smtClean="0"/>
              <a:t>interested</a:t>
            </a:r>
            <a:r>
              <a:rPr lang="nl-BE" dirty="0" smtClean="0"/>
              <a:t> in </a:t>
            </a:r>
          </a:p>
          <a:p>
            <a:pPr algn="ctr"/>
            <a:r>
              <a:rPr lang="nl-BE" dirty="0" smtClean="0"/>
              <a:t>para-</a:t>
            </a:r>
            <a:r>
              <a:rPr lang="nl-BE" dirty="0" err="1" smtClean="0"/>
              <a:t>sports</a:t>
            </a:r>
            <a:r>
              <a:rPr lang="nl-BE" dirty="0" smtClean="0"/>
              <a:t>. </a:t>
            </a:r>
          </a:p>
          <a:p>
            <a:pPr algn="ctr"/>
            <a:r>
              <a:rPr lang="nl-BE" sz="1200" b="1" dirty="0" smtClean="0">
                <a:solidFill>
                  <a:srgbClr val="FFCC00"/>
                </a:solidFill>
              </a:rPr>
              <a:t>(</a:t>
            </a:r>
            <a:r>
              <a:rPr lang="nl-BE" sz="1200" b="1" dirty="0" err="1" smtClean="0">
                <a:solidFill>
                  <a:srgbClr val="FFCC00"/>
                </a:solidFill>
              </a:rPr>
              <a:t>Nielsen</a:t>
            </a:r>
            <a:r>
              <a:rPr lang="nl-BE" sz="1200" b="1" dirty="0" smtClean="0">
                <a:solidFill>
                  <a:srgbClr val="FFCC00"/>
                </a:solidFill>
              </a:rPr>
              <a:t> BPC 2016)</a:t>
            </a:r>
            <a:endParaRPr lang="nl-BE" sz="1200" b="1" dirty="0">
              <a:solidFill>
                <a:srgbClr val="FFCC00"/>
              </a:solidFill>
            </a:endParaRPr>
          </a:p>
          <a:p>
            <a:pPr algn="ctr"/>
            <a:endParaRPr lang="nl-BE" sz="1200" b="1" dirty="0">
              <a:solidFill>
                <a:srgbClr val="FFCC00"/>
              </a:solidFill>
            </a:endParaRPr>
          </a:p>
        </p:txBody>
      </p:sp>
      <p:pic>
        <p:nvPicPr>
          <p:cNvPr id="7" name="Picture 6" descr="Résultat de recherche d'images pour &quot;medal tiff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167" y="-172303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troomdiagram: Verbindingslijn 7"/>
          <p:cNvSpPr/>
          <p:nvPr/>
        </p:nvSpPr>
        <p:spPr>
          <a:xfrm>
            <a:off x="8826395" y="1520019"/>
            <a:ext cx="2866029" cy="289332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Tekstvak 8"/>
          <p:cNvSpPr txBox="1"/>
          <p:nvPr/>
        </p:nvSpPr>
        <p:spPr>
          <a:xfrm>
            <a:off x="8932910" y="1871889"/>
            <a:ext cx="266131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 err="1" smtClean="0">
                <a:solidFill>
                  <a:srgbClr val="FFCC00"/>
                </a:solidFill>
              </a:rPr>
              <a:t>Potential</a:t>
            </a:r>
            <a:endParaRPr lang="nl-BE" sz="2400" b="1" dirty="0" smtClean="0">
              <a:solidFill>
                <a:srgbClr val="FFCC00"/>
              </a:solidFill>
            </a:endParaRPr>
          </a:p>
          <a:p>
            <a:pPr algn="ctr"/>
            <a:endParaRPr lang="nl-BE" sz="1000" b="1" dirty="0" smtClean="0">
              <a:solidFill>
                <a:srgbClr val="FFCC00"/>
              </a:solidFill>
            </a:endParaRPr>
          </a:p>
          <a:p>
            <a:pPr algn="ctr"/>
            <a:r>
              <a:rPr lang="nl-BE" dirty="0" smtClean="0"/>
              <a:t>Of </a:t>
            </a:r>
            <a:r>
              <a:rPr lang="nl-BE" dirty="0" err="1" smtClean="0"/>
              <a:t>the</a:t>
            </a:r>
            <a:r>
              <a:rPr lang="nl-BE" dirty="0" smtClean="0"/>
              <a:t> non-</a:t>
            </a:r>
            <a:r>
              <a:rPr lang="nl-BE" dirty="0" err="1" smtClean="0"/>
              <a:t>interested</a:t>
            </a:r>
            <a:r>
              <a:rPr lang="nl-BE" dirty="0"/>
              <a:t> </a:t>
            </a:r>
            <a:r>
              <a:rPr lang="nl-BE" dirty="0" smtClean="0"/>
              <a:t>: 35% </a:t>
            </a:r>
            <a:r>
              <a:rPr lang="nl-BE" dirty="0" err="1" smtClean="0"/>
              <a:t>due</a:t>
            </a:r>
            <a:r>
              <a:rPr lang="nl-BE" dirty="0" smtClean="0"/>
              <a:t> </a:t>
            </a:r>
            <a:r>
              <a:rPr lang="nl-BE" dirty="0" err="1" smtClean="0"/>
              <a:t>to</a:t>
            </a:r>
            <a:r>
              <a:rPr lang="nl-BE" dirty="0" smtClean="0"/>
              <a:t> </a:t>
            </a:r>
            <a:r>
              <a:rPr lang="nl-BE" dirty="0" err="1" smtClean="0"/>
              <a:t>lack</a:t>
            </a:r>
            <a:r>
              <a:rPr lang="nl-BE" dirty="0" smtClean="0"/>
              <a:t> of awareness, 33% </a:t>
            </a:r>
            <a:r>
              <a:rPr lang="nl-BE" dirty="0" err="1" smtClean="0"/>
              <a:t>due</a:t>
            </a:r>
            <a:r>
              <a:rPr lang="nl-BE" dirty="0" smtClean="0"/>
              <a:t> </a:t>
            </a:r>
            <a:r>
              <a:rPr lang="nl-BE" dirty="0" err="1" smtClean="0"/>
              <a:t>to</a:t>
            </a:r>
            <a:r>
              <a:rPr lang="nl-BE" dirty="0" smtClean="0"/>
              <a:t> </a:t>
            </a:r>
            <a:r>
              <a:rPr lang="nl-BE" dirty="0" err="1" smtClean="0"/>
              <a:t>lack</a:t>
            </a:r>
            <a:r>
              <a:rPr lang="nl-BE" dirty="0" smtClean="0"/>
              <a:t> of </a:t>
            </a:r>
            <a:r>
              <a:rPr lang="nl-BE" dirty="0" err="1" smtClean="0"/>
              <a:t>comprehension</a:t>
            </a:r>
            <a:r>
              <a:rPr lang="nl-BE" dirty="0" smtClean="0"/>
              <a:t> of classes.</a:t>
            </a:r>
          </a:p>
          <a:p>
            <a:pPr algn="ctr"/>
            <a:r>
              <a:rPr lang="nl-BE" dirty="0" smtClean="0"/>
              <a:t> </a:t>
            </a:r>
            <a:r>
              <a:rPr lang="nl-BE" sz="1200" b="1" dirty="0" smtClean="0">
                <a:solidFill>
                  <a:srgbClr val="FFCC00"/>
                </a:solidFill>
              </a:rPr>
              <a:t>(</a:t>
            </a:r>
            <a:r>
              <a:rPr lang="nl-BE" sz="1200" b="1" dirty="0" err="1" smtClean="0">
                <a:solidFill>
                  <a:srgbClr val="FFCC00"/>
                </a:solidFill>
              </a:rPr>
              <a:t>Nielsen</a:t>
            </a:r>
            <a:r>
              <a:rPr lang="nl-BE" sz="1200" b="1" dirty="0" smtClean="0">
                <a:solidFill>
                  <a:srgbClr val="FFCC00"/>
                </a:solidFill>
              </a:rPr>
              <a:t> BPC 2016)</a:t>
            </a:r>
            <a:endParaRPr lang="nl-BE" sz="1200" b="1" dirty="0">
              <a:solidFill>
                <a:srgbClr val="FFCC00"/>
              </a:solidFill>
            </a:endParaRPr>
          </a:p>
          <a:p>
            <a:pPr algn="ctr"/>
            <a:endParaRPr lang="nl-BE" sz="1200" b="1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1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" r="75"/>
          <a:stretch/>
        </p:blipFill>
        <p:spPr>
          <a:xfrm>
            <a:off x="-794911" y="-477672"/>
            <a:ext cx="12986911" cy="8701232"/>
          </a:xfrm>
          <a:prstGeom prst="rect">
            <a:avLst/>
          </a:prstGeom>
        </p:spPr>
      </p:pic>
      <p:pic>
        <p:nvPicPr>
          <p:cNvPr id="3" name="Picture 6" descr="Résultat de recherche d'images pour &quot;medal tiff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140" y="-259310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troomdiagram: Verbindingslijn 3"/>
          <p:cNvSpPr/>
          <p:nvPr/>
        </p:nvSpPr>
        <p:spPr>
          <a:xfrm>
            <a:off x="8679977" y="1433012"/>
            <a:ext cx="2866029" cy="289332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/>
          <p:cNvSpPr txBox="1"/>
          <p:nvPr/>
        </p:nvSpPr>
        <p:spPr>
          <a:xfrm>
            <a:off x="8796883" y="2149395"/>
            <a:ext cx="266131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BE" sz="1000" b="1" dirty="0" smtClean="0"/>
          </a:p>
          <a:p>
            <a:pPr algn="ctr"/>
            <a:r>
              <a:rPr lang="nl-BE" dirty="0" smtClean="0"/>
              <a:t>Para-</a:t>
            </a:r>
            <a:r>
              <a:rPr lang="nl-BE" dirty="0" err="1" smtClean="0"/>
              <a:t>sports</a:t>
            </a:r>
            <a:r>
              <a:rPr lang="nl-BE" dirty="0" smtClean="0"/>
              <a:t> has </a:t>
            </a:r>
            <a:r>
              <a:rPr lang="nl-BE" dirty="0" err="1" smtClean="0"/>
              <a:t>the</a:t>
            </a:r>
            <a:r>
              <a:rPr lang="nl-BE" dirty="0" smtClean="0"/>
              <a:t> most </a:t>
            </a:r>
            <a:r>
              <a:rPr lang="nl-BE" dirty="0" err="1" smtClean="0"/>
              <a:t>positive</a:t>
            </a:r>
            <a:r>
              <a:rPr lang="nl-BE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emotional</a:t>
            </a:r>
            <a:r>
              <a:rPr lang="nl-BE" dirty="0" smtClean="0"/>
              <a:t> </a:t>
            </a:r>
            <a:r>
              <a:rPr lang="nl-BE" dirty="0" err="1" smtClean="0"/>
              <a:t>reaction</a:t>
            </a:r>
            <a:r>
              <a:rPr lang="nl-BE" dirty="0" smtClean="0"/>
              <a:t> </a:t>
            </a:r>
            <a:r>
              <a:rPr lang="nl-BE" dirty="0" err="1" smtClean="0"/>
              <a:t>to</a:t>
            </a:r>
            <a:r>
              <a:rPr lang="nl-BE" dirty="0" smtClean="0"/>
              <a:t> </a:t>
            </a:r>
            <a:r>
              <a:rPr lang="nl-BE" dirty="0" err="1" smtClean="0"/>
              <a:t>sports</a:t>
            </a:r>
            <a:r>
              <a:rPr lang="nl-BE" dirty="0" smtClean="0"/>
              <a:t> </a:t>
            </a:r>
            <a:r>
              <a:rPr lang="nl-BE" dirty="0" err="1" smtClean="0"/>
              <a:t>sponsorship</a:t>
            </a:r>
            <a:r>
              <a:rPr lang="nl-BE" dirty="0"/>
              <a:t>.</a:t>
            </a:r>
            <a:endParaRPr lang="nl-BE" dirty="0" smtClean="0"/>
          </a:p>
          <a:p>
            <a:pPr algn="ctr"/>
            <a:r>
              <a:rPr lang="nl-BE" sz="1200" b="1" dirty="0" smtClean="0">
                <a:solidFill>
                  <a:srgbClr val="FFCC00"/>
                </a:solidFill>
              </a:rPr>
              <a:t>(</a:t>
            </a:r>
            <a:r>
              <a:rPr lang="nl-BE" sz="1200" b="1" dirty="0" err="1" smtClean="0">
                <a:solidFill>
                  <a:srgbClr val="FFCC00"/>
                </a:solidFill>
              </a:rPr>
              <a:t>Nielsen</a:t>
            </a:r>
            <a:r>
              <a:rPr lang="nl-BE" sz="1200" b="1" dirty="0" smtClean="0">
                <a:solidFill>
                  <a:srgbClr val="FFCC00"/>
                </a:solidFill>
              </a:rPr>
              <a:t> 2016)</a:t>
            </a:r>
            <a:endParaRPr lang="nl-BE" sz="1200" b="1" dirty="0">
              <a:solidFill>
                <a:srgbClr val="FFCC00"/>
              </a:solidFill>
            </a:endParaRPr>
          </a:p>
          <a:p>
            <a:pPr algn="ctr"/>
            <a:endParaRPr lang="nl-BE" sz="1200" b="1" dirty="0"/>
          </a:p>
        </p:txBody>
      </p:sp>
    </p:spTree>
    <p:extLst>
      <p:ext uri="{BB962C8B-B14F-4D97-AF65-F5344CB8AC3E}">
        <p14:creationId xmlns:p14="http://schemas.microsoft.com/office/powerpoint/2010/main" val="230615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fbeelding 6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6" b="51383"/>
          <a:stretch/>
        </p:blipFill>
        <p:spPr>
          <a:xfrm>
            <a:off x="9974122" y="1775602"/>
            <a:ext cx="2716922" cy="1816769"/>
          </a:xfrm>
          <a:prstGeom prst="rect">
            <a:avLst/>
          </a:prstGeom>
        </p:spPr>
      </p:pic>
      <p:pic>
        <p:nvPicPr>
          <p:cNvPr id="72" name="Afbeelding 7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7" t="-866" r="20528" b="2935"/>
          <a:stretch/>
        </p:blipFill>
        <p:spPr>
          <a:xfrm>
            <a:off x="10791582" y="3468996"/>
            <a:ext cx="1400419" cy="1719355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7" t="9437" r="15852" b="19321"/>
          <a:stretch/>
        </p:blipFill>
        <p:spPr>
          <a:xfrm>
            <a:off x="8980227" y="1821074"/>
            <a:ext cx="2370866" cy="1627979"/>
          </a:xfrm>
          <a:prstGeom prst="rect">
            <a:avLst/>
          </a:prstGeom>
        </p:spPr>
      </p:pic>
      <p:pic>
        <p:nvPicPr>
          <p:cNvPr id="70" name="Afbeelding 6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" t="4980" r="28996"/>
          <a:stretch/>
        </p:blipFill>
        <p:spPr>
          <a:xfrm>
            <a:off x="11405032" y="-32083"/>
            <a:ext cx="929882" cy="1911774"/>
          </a:xfrm>
          <a:prstGeom prst="rect">
            <a:avLst/>
          </a:prstGeom>
        </p:spPr>
      </p:pic>
      <p:pic>
        <p:nvPicPr>
          <p:cNvPr id="67" name="Afbeelding 6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1" t="15827" r="16297" b="7795"/>
          <a:stretch/>
        </p:blipFill>
        <p:spPr>
          <a:xfrm>
            <a:off x="8566286" y="3449052"/>
            <a:ext cx="2165883" cy="1668379"/>
          </a:xfrm>
          <a:prstGeom prst="rect">
            <a:avLst/>
          </a:prstGeom>
        </p:spPr>
      </p:pic>
      <p:pic>
        <p:nvPicPr>
          <p:cNvPr id="58" name="Afbeelding 5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5" t="8190" r="14248"/>
          <a:stretch/>
        </p:blipFill>
        <p:spPr>
          <a:xfrm>
            <a:off x="9409814" y="-32084"/>
            <a:ext cx="2188633" cy="1908143"/>
          </a:xfrm>
          <a:prstGeom prst="rect">
            <a:avLst/>
          </a:prstGeom>
        </p:spPr>
      </p:pic>
      <p:cxnSp>
        <p:nvCxnSpPr>
          <p:cNvPr id="40" name="Rechte verbindingslijn 39"/>
          <p:cNvCxnSpPr/>
          <p:nvPr/>
        </p:nvCxnSpPr>
        <p:spPr>
          <a:xfrm>
            <a:off x="-2972557" y="1855825"/>
            <a:ext cx="7200000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/>
          <p:cNvCxnSpPr/>
          <p:nvPr/>
        </p:nvCxnSpPr>
        <p:spPr>
          <a:xfrm>
            <a:off x="-3415333" y="3450827"/>
            <a:ext cx="7200000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echte verbindingslijn 54"/>
          <p:cNvCxnSpPr/>
          <p:nvPr/>
        </p:nvCxnSpPr>
        <p:spPr>
          <a:xfrm>
            <a:off x="9361212" y="1892968"/>
            <a:ext cx="7200000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Rechte verbindingslijn 56"/>
          <p:cNvCxnSpPr/>
          <p:nvPr/>
        </p:nvCxnSpPr>
        <p:spPr>
          <a:xfrm>
            <a:off x="8536699" y="5145851"/>
            <a:ext cx="3711919" cy="3665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Rechte verbindingslijn 55"/>
          <p:cNvCxnSpPr/>
          <p:nvPr/>
        </p:nvCxnSpPr>
        <p:spPr>
          <a:xfrm>
            <a:off x="8971192" y="3470249"/>
            <a:ext cx="3277426" cy="132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chte verbindingslijn 47"/>
          <p:cNvCxnSpPr/>
          <p:nvPr/>
        </p:nvCxnSpPr>
        <p:spPr>
          <a:xfrm flipH="1">
            <a:off x="9817202" y="-246797"/>
            <a:ext cx="1852119" cy="741805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chte verbindingslijn 48"/>
          <p:cNvCxnSpPr/>
          <p:nvPr/>
        </p:nvCxnSpPr>
        <p:spPr>
          <a:xfrm flipH="1">
            <a:off x="10284580" y="-393744"/>
            <a:ext cx="1852119" cy="741805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echte verbindingslijn 51"/>
          <p:cNvCxnSpPr/>
          <p:nvPr/>
        </p:nvCxnSpPr>
        <p:spPr>
          <a:xfrm flipH="1">
            <a:off x="8108487" y="-491431"/>
            <a:ext cx="1852119" cy="741805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hoek 1"/>
          <p:cNvSpPr/>
          <p:nvPr/>
        </p:nvSpPr>
        <p:spPr>
          <a:xfrm>
            <a:off x="8580612" y="5119055"/>
            <a:ext cx="3962395" cy="578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3" name="Rechthoek 52"/>
          <p:cNvSpPr/>
          <p:nvPr/>
        </p:nvSpPr>
        <p:spPr>
          <a:xfrm>
            <a:off x="8745939" y="5688591"/>
            <a:ext cx="1758777" cy="692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710" y="5383687"/>
            <a:ext cx="2385603" cy="1206065"/>
          </a:xfrm>
          <a:prstGeom prst="rect">
            <a:avLst/>
          </a:prstGeom>
        </p:spPr>
      </p:pic>
      <p:pic>
        <p:nvPicPr>
          <p:cNvPr id="42" name="Picture 2" descr="Afbeeldingsresultaat voor tokio 202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2" t="7082" r="10339" b="6008"/>
          <a:stretch/>
        </p:blipFill>
        <p:spPr bwMode="auto">
          <a:xfrm>
            <a:off x="2501259" y="688780"/>
            <a:ext cx="1162068" cy="182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itel 1"/>
          <p:cNvSpPr>
            <a:spLocks noGrp="1"/>
          </p:cNvSpPr>
          <p:nvPr>
            <p:ph type="title"/>
          </p:nvPr>
        </p:nvSpPr>
        <p:spPr>
          <a:xfrm>
            <a:off x="577719" y="2343957"/>
            <a:ext cx="5009149" cy="2250079"/>
          </a:xfrm>
        </p:spPr>
        <p:txBody>
          <a:bodyPr>
            <a:normAutofit/>
          </a:bodyPr>
          <a:lstStyle/>
          <a:p>
            <a:pPr algn="ctr"/>
            <a:r>
              <a:rPr lang="nl-BE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 </a:t>
            </a:r>
            <a:r>
              <a:rPr lang="nl-BE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nl-BE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Tokyo targets</a:t>
            </a:r>
            <a:br>
              <a:rPr lang="nl-BE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BE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l-BE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B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l-B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BE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Afbeelding 63"/>
          <p:cNvPicPr>
            <a:picLocks noChangeAspect="1"/>
          </p:cNvPicPr>
          <p:nvPr/>
        </p:nvPicPr>
        <p:blipFill rotWithShape="1">
          <a:blip r:embed="rId11"/>
          <a:srcRect l="58789" t="16315" r="38288"/>
          <a:stretch/>
        </p:blipFill>
        <p:spPr>
          <a:xfrm rot="833245">
            <a:off x="8606941" y="-309713"/>
            <a:ext cx="391679" cy="7276123"/>
          </a:xfrm>
          <a:prstGeom prst="rect">
            <a:avLst/>
          </a:prstGeom>
        </p:spPr>
      </p:pic>
      <p:pic>
        <p:nvPicPr>
          <p:cNvPr id="65" name="Afbeelding 64"/>
          <p:cNvPicPr>
            <a:picLocks noChangeAspect="1"/>
          </p:cNvPicPr>
          <p:nvPr/>
        </p:nvPicPr>
        <p:blipFill rotWithShape="1">
          <a:blip r:embed="rId11"/>
          <a:srcRect l="58748" t="29419" r="38288"/>
          <a:stretch/>
        </p:blipFill>
        <p:spPr>
          <a:xfrm rot="846652">
            <a:off x="11079976" y="-873515"/>
            <a:ext cx="397145" cy="6136775"/>
          </a:xfrm>
          <a:prstGeom prst="rect">
            <a:avLst/>
          </a:prstGeom>
        </p:spPr>
      </p:pic>
      <p:pic>
        <p:nvPicPr>
          <p:cNvPr id="30" name="Afbeelding 2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5"/>
          <a:stretch/>
        </p:blipFill>
        <p:spPr>
          <a:xfrm>
            <a:off x="6503310" y="-176638"/>
            <a:ext cx="6187734" cy="7016121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0278377" y="6034923"/>
            <a:ext cx="2325700" cy="12666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4" name="Titel 1"/>
          <p:cNvSpPr txBox="1">
            <a:spLocks/>
          </p:cNvSpPr>
          <p:nvPr/>
        </p:nvSpPr>
        <p:spPr>
          <a:xfrm>
            <a:off x="381858" y="3217594"/>
            <a:ext cx="5308461" cy="3052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B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50-100 </a:t>
            </a:r>
            <a:r>
              <a:rPr lang="nl-BE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delegations</a:t>
            </a:r>
            <a:r>
              <a:rPr lang="nl-B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worldwide </a:t>
            </a:r>
            <a:r>
              <a:rPr lang="nl-BE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nl-B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endParaRPr lang="nl-BE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B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25% </a:t>
            </a:r>
            <a:r>
              <a:rPr lang="nl-BE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nl-B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membership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BE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 </a:t>
            </a:r>
            <a:r>
              <a:rPr lang="nl-BE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nl-BE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fundings</a:t>
            </a:r>
            <a:endParaRPr lang="nl-BE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B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 </a:t>
            </a:r>
            <a:r>
              <a:rPr lang="nl-BE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nl-B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nl-BE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audiences</a:t>
            </a:r>
            <a:endParaRPr lang="nl-BE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B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</a:t>
            </a:r>
            <a:r>
              <a:rPr lang="nl-BE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Tokyo Team in Belgium </a:t>
            </a:r>
            <a:r>
              <a:rPr lang="nl-BE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BE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nl-BE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Tokyo : fan </a:t>
            </a:r>
            <a:r>
              <a:rPr lang="nl-BE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recuitment</a:t>
            </a:r>
            <a:endParaRPr lang="nl-BE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BE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up </a:t>
            </a:r>
            <a:r>
              <a:rPr lang="nl-BE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nl-BE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Rio 2016 </a:t>
            </a:r>
            <a:r>
              <a:rPr lang="nl-BE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sporting</a:t>
            </a:r>
            <a:r>
              <a:rPr lang="nl-BE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</a:t>
            </a:r>
            <a:endParaRPr lang="nl-BE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nl-BE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nl-B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Big impact of media partners on </a:t>
            </a:r>
            <a:r>
              <a:rPr lang="nl-B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all</a:t>
            </a:r>
            <a:r>
              <a:rPr lang="nl-B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targets</a:t>
            </a:r>
            <a:endParaRPr lang="nl-B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59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460" y="0"/>
            <a:ext cx="11710740" cy="780716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3"/>
          <a:srcRect l="58789" t="16315" r="38288"/>
          <a:stretch/>
        </p:blipFill>
        <p:spPr>
          <a:xfrm rot="449132">
            <a:off x="6630689" y="-178628"/>
            <a:ext cx="391679" cy="7173829"/>
          </a:xfrm>
          <a:prstGeom prst="rect">
            <a:avLst/>
          </a:prstGeom>
        </p:spPr>
      </p:pic>
      <p:sp>
        <p:nvSpPr>
          <p:cNvPr id="14" name="Rechthoek 13"/>
          <p:cNvSpPr/>
          <p:nvPr/>
        </p:nvSpPr>
        <p:spPr>
          <a:xfrm rot="452216">
            <a:off x="4091230" y="-1020438"/>
            <a:ext cx="2565453" cy="8293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457198" y="1793123"/>
          <a:ext cx="4913787" cy="3801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Rechthoek 2"/>
          <p:cNvSpPr/>
          <p:nvPr/>
        </p:nvSpPr>
        <p:spPr>
          <a:xfrm>
            <a:off x="84221" y="3043989"/>
            <a:ext cx="6080848" cy="29958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Tijdelijke aanduiding voor inhoud 4"/>
          <p:cNvSpPr txBox="1">
            <a:spLocks/>
          </p:cNvSpPr>
          <p:nvPr/>
        </p:nvSpPr>
        <p:spPr>
          <a:xfrm>
            <a:off x="385199" y="3465513"/>
            <a:ext cx="4985786" cy="558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nl-BE" sz="1600" dirty="0" smtClean="0">
                <a:solidFill>
                  <a:srgbClr val="002060"/>
                </a:solidFill>
              </a:rPr>
              <a:t>Events </a:t>
            </a:r>
            <a:r>
              <a:rPr lang="nl-BE" sz="1600" dirty="0" err="1" smtClean="0">
                <a:solidFill>
                  <a:srgbClr val="002060"/>
                </a:solidFill>
              </a:rPr>
              <a:t>from</a:t>
            </a:r>
            <a:r>
              <a:rPr lang="nl-BE" sz="1600" dirty="0" smtClean="0">
                <a:solidFill>
                  <a:srgbClr val="002060"/>
                </a:solidFill>
              </a:rPr>
              <a:t> </a:t>
            </a:r>
            <a:r>
              <a:rPr lang="nl-BE" sz="1600" dirty="0" err="1" smtClean="0">
                <a:solidFill>
                  <a:srgbClr val="002060"/>
                </a:solidFill>
              </a:rPr>
              <a:t>grassroots</a:t>
            </a:r>
            <a:r>
              <a:rPr lang="nl-BE" sz="1600" dirty="0" smtClean="0">
                <a:solidFill>
                  <a:srgbClr val="002060"/>
                </a:solidFill>
              </a:rPr>
              <a:t> </a:t>
            </a:r>
            <a:r>
              <a:rPr lang="nl-BE" sz="1600" dirty="0" err="1" smtClean="0">
                <a:solidFill>
                  <a:srgbClr val="002060"/>
                </a:solidFill>
              </a:rPr>
              <a:t>to</a:t>
            </a:r>
            <a:r>
              <a:rPr lang="nl-BE" sz="1600" dirty="0" smtClean="0">
                <a:solidFill>
                  <a:srgbClr val="002060"/>
                </a:solidFill>
              </a:rPr>
              <a:t> promoting </a:t>
            </a:r>
            <a:r>
              <a:rPr lang="nl-BE" sz="1600" dirty="0" err="1" smtClean="0">
                <a:solidFill>
                  <a:srgbClr val="002060"/>
                </a:solidFill>
              </a:rPr>
              <a:t>the</a:t>
            </a:r>
            <a:r>
              <a:rPr lang="nl-BE" sz="1600" dirty="0" smtClean="0">
                <a:solidFill>
                  <a:srgbClr val="002060"/>
                </a:solidFill>
              </a:rPr>
              <a:t> </a:t>
            </a:r>
            <a:r>
              <a:rPr lang="nl-BE" sz="1600" dirty="0" err="1" smtClean="0">
                <a:solidFill>
                  <a:srgbClr val="002060"/>
                </a:solidFill>
              </a:rPr>
              <a:t>Paralympic</a:t>
            </a:r>
            <a:r>
              <a:rPr lang="nl-BE" sz="1600" dirty="0" smtClean="0">
                <a:solidFill>
                  <a:srgbClr val="002060"/>
                </a:solidFill>
              </a:rPr>
              <a:t> Games</a:t>
            </a:r>
          </a:p>
          <a:p>
            <a:pPr algn="just"/>
            <a:r>
              <a:rPr lang="nl-BE" sz="1600" dirty="0" err="1" smtClean="0">
                <a:solidFill>
                  <a:srgbClr val="002060"/>
                </a:solidFill>
              </a:rPr>
              <a:t>Sensitizing</a:t>
            </a:r>
            <a:r>
              <a:rPr lang="nl-BE" sz="1600" dirty="0" smtClean="0">
                <a:solidFill>
                  <a:srgbClr val="002060"/>
                </a:solidFill>
              </a:rPr>
              <a:t> </a:t>
            </a:r>
            <a:r>
              <a:rPr lang="nl-BE" sz="1600" dirty="0" err="1" smtClean="0">
                <a:solidFill>
                  <a:srgbClr val="002060"/>
                </a:solidFill>
              </a:rPr>
              <a:t>campaigns</a:t>
            </a:r>
            <a:endParaRPr lang="nl-BE" sz="1600" dirty="0">
              <a:solidFill>
                <a:srgbClr val="002060"/>
              </a:solidFill>
            </a:endParaRPr>
          </a:p>
          <a:p>
            <a:pPr algn="just"/>
            <a:r>
              <a:rPr lang="nl-BE" sz="1600" dirty="0" smtClean="0">
                <a:solidFill>
                  <a:srgbClr val="002060"/>
                </a:solidFill>
              </a:rPr>
              <a:t>Media partnerships &amp; packages</a:t>
            </a:r>
          </a:p>
          <a:p>
            <a:pPr algn="just"/>
            <a:endParaRPr lang="nl-BE" sz="18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nl-BE" sz="8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nl-BE" sz="16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nl-BE" sz="1600" dirty="0" smtClean="0">
              <a:solidFill>
                <a:srgbClr val="002060"/>
              </a:solidFill>
            </a:endParaRPr>
          </a:p>
          <a:p>
            <a:pPr algn="just"/>
            <a:endParaRPr lang="nl-BE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85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CVR_2096 (2).JPG"/>
          <p:cNvPicPr>
            <a:picLocks noChangeAspect="1"/>
          </p:cNvPicPr>
          <p:nvPr/>
        </p:nvPicPr>
        <p:blipFill rotWithShape="1">
          <a:blip r:embed="rId2" cstate="print"/>
          <a:srcRect r="3530" b="60331"/>
          <a:stretch/>
        </p:blipFill>
        <p:spPr>
          <a:xfrm>
            <a:off x="0" y="0"/>
            <a:ext cx="7358195" cy="3043451"/>
          </a:xfrm>
          <a:prstGeom prst="rect">
            <a:avLst/>
          </a:prstGeom>
          <a:ln>
            <a:noFill/>
          </a:ln>
        </p:spPr>
      </p:pic>
      <p:sp>
        <p:nvSpPr>
          <p:cNvPr id="6" name="Tijdelijke aanduiding voor inhoud 4"/>
          <p:cNvSpPr txBox="1">
            <a:spLocks/>
          </p:cNvSpPr>
          <p:nvPr/>
        </p:nvSpPr>
        <p:spPr>
          <a:xfrm>
            <a:off x="7625971" y="1512801"/>
            <a:ext cx="4198375" cy="558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nl-BE" sz="1600" dirty="0" err="1" smtClean="0">
                <a:solidFill>
                  <a:srgbClr val="002060"/>
                </a:solidFill>
              </a:rPr>
              <a:t>Organisation</a:t>
            </a:r>
            <a:r>
              <a:rPr lang="nl-BE" sz="1600" dirty="0" smtClean="0">
                <a:solidFill>
                  <a:srgbClr val="002060"/>
                </a:solidFill>
              </a:rPr>
              <a:t> </a:t>
            </a:r>
            <a:r>
              <a:rPr lang="nl-BE" sz="1600" dirty="0" err="1" smtClean="0">
                <a:solidFill>
                  <a:srgbClr val="002060"/>
                </a:solidFill>
              </a:rPr>
              <a:t>and</a:t>
            </a:r>
            <a:r>
              <a:rPr lang="nl-BE" sz="1600" dirty="0" smtClean="0">
                <a:solidFill>
                  <a:srgbClr val="002060"/>
                </a:solidFill>
              </a:rPr>
              <a:t> support of +10 </a:t>
            </a:r>
            <a:r>
              <a:rPr lang="nl-BE" sz="1600" dirty="0" err="1" smtClean="0">
                <a:solidFill>
                  <a:srgbClr val="002060"/>
                </a:solidFill>
              </a:rPr>
              <a:t>international</a:t>
            </a:r>
            <a:r>
              <a:rPr lang="nl-BE" sz="1600" dirty="0" smtClean="0">
                <a:solidFill>
                  <a:srgbClr val="002060"/>
                </a:solidFill>
              </a:rPr>
              <a:t> </a:t>
            </a:r>
            <a:r>
              <a:rPr lang="nl-BE" sz="1600" dirty="0" err="1" smtClean="0">
                <a:solidFill>
                  <a:srgbClr val="002060"/>
                </a:solidFill>
              </a:rPr>
              <a:t>sports</a:t>
            </a:r>
            <a:r>
              <a:rPr lang="nl-BE" sz="1600" dirty="0" smtClean="0">
                <a:solidFill>
                  <a:srgbClr val="002060"/>
                </a:solidFill>
              </a:rPr>
              <a:t> </a:t>
            </a:r>
            <a:r>
              <a:rPr lang="nl-BE" sz="1600" dirty="0" err="1" smtClean="0">
                <a:solidFill>
                  <a:srgbClr val="002060"/>
                </a:solidFill>
              </a:rPr>
              <a:t>competitions</a:t>
            </a:r>
            <a:r>
              <a:rPr lang="nl-BE" sz="1600" dirty="0" smtClean="0">
                <a:solidFill>
                  <a:srgbClr val="002060"/>
                </a:solidFill>
              </a:rPr>
              <a:t> in Belgium </a:t>
            </a:r>
            <a:r>
              <a:rPr lang="nl-BE" sz="1600" dirty="0" err="1" smtClean="0">
                <a:solidFill>
                  <a:srgbClr val="002060"/>
                </a:solidFill>
              </a:rPr>
              <a:t>every</a:t>
            </a:r>
            <a:r>
              <a:rPr lang="nl-BE" sz="1600" dirty="0" smtClean="0">
                <a:solidFill>
                  <a:srgbClr val="002060"/>
                </a:solidFill>
              </a:rPr>
              <a:t> </a:t>
            </a:r>
            <a:r>
              <a:rPr lang="nl-BE" sz="1600" dirty="0" err="1" smtClean="0">
                <a:solidFill>
                  <a:srgbClr val="002060"/>
                </a:solidFill>
              </a:rPr>
              <a:t>year</a:t>
            </a:r>
            <a:endParaRPr lang="nl-BE" sz="1600" dirty="0" smtClean="0">
              <a:solidFill>
                <a:srgbClr val="002060"/>
              </a:solidFill>
            </a:endParaRPr>
          </a:p>
          <a:p>
            <a:pPr algn="just"/>
            <a:r>
              <a:rPr lang="nl-BE" sz="1600" dirty="0" err="1" smtClean="0">
                <a:solidFill>
                  <a:srgbClr val="002060"/>
                </a:solidFill>
              </a:rPr>
              <a:t>Several</a:t>
            </a:r>
            <a:r>
              <a:rPr lang="nl-BE" sz="1600" dirty="0" smtClean="0">
                <a:solidFill>
                  <a:srgbClr val="002060"/>
                </a:solidFill>
              </a:rPr>
              <a:t> </a:t>
            </a:r>
            <a:r>
              <a:rPr lang="nl-BE" sz="1600" dirty="0" err="1">
                <a:solidFill>
                  <a:srgbClr val="002060"/>
                </a:solidFill>
              </a:rPr>
              <a:t>y</a:t>
            </a:r>
            <a:r>
              <a:rPr lang="nl-BE" sz="1600" dirty="0" err="1" smtClean="0">
                <a:solidFill>
                  <a:srgbClr val="002060"/>
                </a:solidFill>
              </a:rPr>
              <a:t>outh</a:t>
            </a:r>
            <a:r>
              <a:rPr lang="nl-BE" sz="1600" dirty="0" smtClean="0">
                <a:solidFill>
                  <a:srgbClr val="002060"/>
                </a:solidFill>
              </a:rPr>
              <a:t> </a:t>
            </a:r>
            <a:r>
              <a:rPr lang="nl-BE" sz="1600" dirty="0">
                <a:solidFill>
                  <a:srgbClr val="002060"/>
                </a:solidFill>
              </a:rPr>
              <a:t>sport events, talent </a:t>
            </a:r>
            <a:r>
              <a:rPr lang="nl-BE" sz="1600" dirty="0" err="1">
                <a:solidFill>
                  <a:srgbClr val="002060"/>
                </a:solidFill>
              </a:rPr>
              <a:t>days</a:t>
            </a:r>
            <a:r>
              <a:rPr lang="nl-BE" sz="1600" dirty="0">
                <a:solidFill>
                  <a:srgbClr val="002060"/>
                </a:solidFill>
              </a:rPr>
              <a:t>, try-out events, …</a:t>
            </a:r>
          </a:p>
          <a:p>
            <a:pPr algn="just"/>
            <a:r>
              <a:rPr lang="nl-BE" sz="1600" dirty="0">
                <a:solidFill>
                  <a:srgbClr val="002060"/>
                </a:solidFill>
              </a:rPr>
              <a:t>Promotion </a:t>
            </a:r>
            <a:r>
              <a:rPr lang="nl-BE" sz="1600" dirty="0" err="1">
                <a:solidFill>
                  <a:srgbClr val="002060"/>
                </a:solidFill>
              </a:rPr>
              <a:t>activities</a:t>
            </a:r>
            <a:r>
              <a:rPr lang="nl-BE" sz="1600" dirty="0">
                <a:solidFill>
                  <a:srgbClr val="002060"/>
                </a:solidFill>
              </a:rPr>
              <a:t> at </a:t>
            </a:r>
            <a:r>
              <a:rPr lang="nl-BE" sz="1600" dirty="0" err="1">
                <a:solidFill>
                  <a:srgbClr val="002060"/>
                </a:solidFill>
              </a:rPr>
              <a:t>the</a:t>
            </a:r>
            <a:r>
              <a:rPr lang="nl-BE" sz="1600" dirty="0">
                <a:solidFill>
                  <a:srgbClr val="002060"/>
                </a:solidFill>
              </a:rPr>
              <a:t> </a:t>
            </a:r>
            <a:r>
              <a:rPr lang="nl-BE" sz="1600" dirty="0" err="1">
                <a:solidFill>
                  <a:srgbClr val="002060"/>
                </a:solidFill>
              </a:rPr>
              <a:t>biggest</a:t>
            </a:r>
            <a:r>
              <a:rPr lang="nl-BE" sz="1600" dirty="0">
                <a:solidFill>
                  <a:srgbClr val="002060"/>
                </a:solidFill>
              </a:rPr>
              <a:t> expo’s in Belgium</a:t>
            </a:r>
          </a:p>
          <a:p>
            <a:pPr algn="just"/>
            <a:r>
              <a:rPr lang="nl-BE" sz="1600" dirty="0" err="1">
                <a:solidFill>
                  <a:srgbClr val="002060"/>
                </a:solidFill>
              </a:rPr>
              <a:t>Revalidation</a:t>
            </a:r>
            <a:r>
              <a:rPr lang="nl-BE" sz="1600" dirty="0">
                <a:solidFill>
                  <a:srgbClr val="002060"/>
                </a:solidFill>
              </a:rPr>
              <a:t> centra </a:t>
            </a:r>
            <a:r>
              <a:rPr lang="nl-BE" sz="1600" dirty="0" err="1" smtClean="0">
                <a:solidFill>
                  <a:srgbClr val="002060"/>
                </a:solidFill>
              </a:rPr>
              <a:t>projects</a:t>
            </a:r>
            <a:r>
              <a:rPr lang="nl-BE" sz="1600" dirty="0" smtClean="0">
                <a:solidFill>
                  <a:srgbClr val="002060"/>
                </a:solidFill>
              </a:rPr>
              <a:t>: offer </a:t>
            </a:r>
            <a:r>
              <a:rPr lang="nl-BE" sz="1600" dirty="0" err="1" smtClean="0">
                <a:solidFill>
                  <a:srgbClr val="002060"/>
                </a:solidFill>
              </a:rPr>
              <a:t>sports</a:t>
            </a:r>
            <a:r>
              <a:rPr lang="nl-BE" sz="1600" dirty="0" smtClean="0">
                <a:solidFill>
                  <a:srgbClr val="002060"/>
                </a:solidFill>
              </a:rPr>
              <a:t> </a:t>
            </a:r>
            <a:r>
              <a:rPr lang="nl-BE" sz="1600" dirty="0" err="1" smtClean="0">
                <a:solidFill>
                  <a:srgbClr val="002060"/>
                </a:solidFill>
              </a:rPr>
              <a:t>to</a:t>
            </a:r>
            <a:r>
              <a:rPr lang="nl-BE" sz="1600" dirty="0" smtClean="0">
                <a:solidFill>
                  <a:srgbClr val="002060"/>
                </a:solidFill>
              </a:rPr>
              <a:t> help in </a:t>
            </a:r>
            <a:r>
              <a:rPr lang="nl-BE" sz="1600" dirty="0" err="1" smtClean="0">
                <a:solidFill>
                  <a:srgbClr val="002060"/>
                </a:solidFill>
              </a:rPr>
              <a:t>the</a:t>
            </a:r>
            <a:r>
              <a:rPr lang="nl-BE" sz="1600" dirty="0" smtClean="0">
                <a:solidFill>
                  <a:srgbClr val="002060"/>
                </a:solidFill>
              </a:rPr>
              <a:t> </a:t>
            </a:r>
            <a:r>
              <a:rPr lang="nl-BE" sz="1600" dirty="0" err="1" smtClean="0">
                <a:solidFill>
                  <a:srgbClr val="002060"/>
                </a:solidFill>
              </a:rPr>
              <a:t>rehabilitation</a:t>
            </a:r>
            <a:r>
              <a:rPr lang="nl-BE" sz="1600" dirty="0" smtClean="0">
                <a:solidFill>
                  <a:srgbClr val="002060"/>
                </a:solidFill>
              </a:rPr>
              <a:t> </a:t>
            </a:r>
            <a:r>
              <a:rPr lang="nl-BE" sz="1600" dirty="0" err="1" smtClean="0">
                <a:solidFill>
                  <a:srgbClr val="002060"/>
                </a:solidFill>
              </a:rPr>
              <a:t>process</a:t>
            </a:r>
            <a:r>
              <a:rPr lang="nl-BE" sz="1600" dirty="0" smtClean="0">
                <a:solidFill>
                  <a:srgbClr val="002060"/>
                </a:solidFill>
              </a:rPr>
              <a:t> of </a:t>
            </a:r>
            <a:r>
              <a:rPr lang="nl-BE" sz="1600" dirty="0" err="1" smtClean="0">
                <a:solidFill>
                  <a:srgbClr val="002060"/>
                </a:solidFill>
              </a:rPr>
              <a:t>disabled</a:t>
            </a:r>
            <a:endParaRPr lang="nl-BE" sz="1600" dirty="0">
              <a:solidFill>
                <a:srgbClr val="002060"/>
              </a:solidFill>
            </a:endParaRPr>
          </a:p>
          <a:p>
            <a:pPr algn="just"/>
            <a:r>
              <a:rPr lang="nl-BE" sz="1600" dirty="0" err="1" smtClean="0">
                <a:solidFill>
                  <a:srgbClr val="002060"/>
                </a:solidFill>
              </a:rPr>
              <a:t>Yearly</a:t>
            </a:r>
            <a:r>
              <a:rPr lang="nl-BE" sz="1600" dirty="0" smtClean="0">
                <a:solidFill>
                  <a:srgbClr val="002060"/>
                </a:solidFill>
              </a:rPr>
              <a:t> </a:t>
            </a:r>
            <a:r>
              <a:rPr lang="nl-BE" sz="1600" dirty="0" err="1" smtClean="0">
                <a:solidFill>
                  <a:srgbClr val="002060"/>
                </a:solidFill>
              </a:rPr>
              <a:t>Belgian</a:t>
            </a:r>
            <a:r>
              <a:rPr lang="nl-BE" sz="1600" dirty="0" smtClean="0">
                <a:solidFill>
                  <a:srgbClr val="002060"/>
                </a:solidFill>
              </a:rPr>
              <a:t> </a:t>
            </a:r>
            <a:r>
              <a:rPr lang="nl-BE" sz="1600" dirty="0" err="1">
                <a:solidFill>
                  <a:srgbClr val="002060"/>
                </a:solidFill>
              </a:rPr>
              <a:t>Championships</a:t>
            </a:r>
            <a:r>
              <a:rPr lang="nl-BE" sz="1600" dirty="0">
                <a:solidFill>
                  <a:srgbClr val="002060"/>
                </a:solidFill>
              </a:rPr>
              <a:t> per sport</a:t>
            </a:r>
          </a:p>
          <a:p>
            <a:pPr algn="just"/>
            <a:r>
              <a:rPr lang="nl-BE" sz="1600" dirty="0" err="1">
                <a:solidFill>
                  <a:srgbClr val="002060"/>
                </a:solidFill>
              </a:rPr>
              <a:t>Regulate</a:t>
            </a:r>
            <a:r>
              <a:rPr lang="nl-BE" sz="1600" dirty="0">
                <a:solidFill>
                  <a:srgbClr val="002060"/>
                </a:solidFill>
              </a:rPr>
              <a:t> (</a:t>
            </a:r>
            <a:r>
              <a:rPr lang="nl-BE" sz="1600" dirty="0" err="1">
                <a:solidFill>
                  <a:srgbClr val="002060"/>
                </a:solidFill>
              </a:rPr>
              <a:t>local</a:t>
            </a:r>
            <a:r>
              <a:rPr lang="nl-BE" sz="1600" dirty="0">
                <a:solidFill>
                  <a:srgbClr val="002060"/>
                </a:solidFill>
              </a:rPr>
              <a:t>) </a:t>
            </a:r>
            <a:r>
              <a:rPr lang="nl-BE" sz="1600" dirty="0" err="1">
                <a:solidFill>
                  <a:srgbClr val="002060"/>
                </a:solidFill>
              </a:rPr>
              <a:t>competitions</a:t>
            </a:r>
            <a:r>
              <a:rPr lang="nl-BE" sz="1600" dirty="0">
                <a:solidFill>
                  <a:srgbClr val="002060"/>
                </a:solidFill>
              </a:rPr>
              <a:t> in different </a:t>
            </a:r>
            <a:r>
              <a:rPr lang="nl-BE" sz="1600" dirty="0" err="1">
                <a:solidFill>
                  <a:srgbClr val="002060"/>
                </a:solidFill>
              </a:rPr>
              <a:t>sports</a:t>
            </a:r>
            <a:endParaRPr lang="nl-BE" sz="1600" dirty="0">
              <a:solidFill>
                <a:srgbClr val="002060"/>
              </a:solidFill>
            </a:endParaRPr>
          </a:p>
          <a:p>
            <a:pPr algn="just"/>
            <a:r>
              <a:rPr lang="nl-BE" sz="1600" dirty="0" err="1">
                <a:solidFill>
                  <a:srgbClr val="002060"/>
                </a:solidFill>
              </a:rPr>
              <a:t>Inclusive</a:t>
            </a:r>
            <a:r>
              <a:rPr lang="nl-BE" sz="1600" dirty="0">
                <a:solidFill>
                  <a:srgbClr val="002060"/>
                </a:solidFill>
              </a:rPr>
              <a:t> </a:t>
            </a:r>
            <a:r>
              <a:rPr lang="nl-BE" sz="1600" dirty="0" err="1">
                <a:solidFill>
                  <a:srgbClr val="002060"/>
                </a:solidFill>
              </a:rPr>
              <a:t>sports</a:t>
            </a:r>
            <a:r>
              <a:rPr lang="nl-BE" sz="1600" dirty="0">
                <a:solidFill>
                  <a:srgbClr val="002060"/>
                </a:solidFill>
              </a:rPr>
              <a:t> : </a:t>
            </a:r>
            <a:r>
              <a:rPr lang="nl-BE" sz="1600" dirty="0" err="1">
                <a:solidFill>
                  <a:srgbClr val="002060"/>
                </a:solidFill>
              </a:rPr>
              <a:t>collaboration</a:t>
            </a:r>
            <a:r>
              <a:rPr lang="nl-BE" sz="1600" dirty="0">
                <a:solidFill>
                  <a:srgbClr val="002060"/>
                </a:solidFill>
              </a:rPr>
              <a:t> </a:t>
            </a:r>
            <a:r>
              <a:rPr lang="nl-BE" sz="1600" dirty="0" err="1">
                <a:solidFill>
                  <a:srgbClr val="002060"/>
                </a:solidFill>
              </a:rPr>
              <a:t>with</a:t>
            </a:r>
            <a:r>
              <a:rPr lang="nl-BE" sz="1600" dirty="0">
                <a:solidFill>
                  <a:srgbClr val="002060"/>
                </a:solidFill>
              </a:rPr>
              <a:t> </a:t>
            </a:r>
            <a:r>
              <a:rPr lang="nl-BE" sz="1600" dirty="0" err="1">
                <a:solidFill>
                  <a:srgbClr val="002060"/>
                </a:solidFill>
              </a:rPr>
              <a:t>able-bodied</a:t>
            </a:r>
            <a:r>
              <a:rPr lang="nl-BE" sz="1600" dirty="0">
                <a:solidFill>
                  <a:srgbClr val="002060"/>
                </a:solidFill>
              </a:rPr>
              <a:t> </a:t>
            </a:r>
            <a:r>
              <a:rPr lang="nl-BE" sz="1600" dirty="0" err="1">
                <a:solidFill>
                  <a:srgbClr val="002060"/>
                </a:solidFill>
              </a:rPr>
              <a:t>federations</a:t>
            </a:r>
            <a:r>
              <a:rPr lang="nl-BE" sz="1600" dirty="0">
                <a:solidFill>
                  <a:srgbClr val="002060"/>
                </a:solidFill>
              </a:rPr>
              <a:t> </a:t>
            </a:r>
            <a:r>
              <a:rPr lang="nl-BE" sz="1600" dirty="0" err="1">
                <a:solidFill>
                  <a:srgbClr val="002060"/>
                </a:solidFill>
              </a:rPr>
              <a:t>to</a:t>
            </a:r>
            <a:r>
              <a:rPr lang="nl-BE" sz="1600" dirty="0">
                <a:solidFill>
                  <a:srgbClr val="002060"/>
                </a:solidFill>
              </a:rPr>
              <a:t> </a:t>
            </a:r>
            <a:r>
              <a:rPr lang="nl-BE" sz="1600" dirty="0" err="1">
                <a:solidFill>
                  <a:srgbClr val="002060"/>
                </a:solidFill>
              </a:rPr>
              <a:t>reach</a:t>
            </a:r>
            <a:r>
              <a:rPr lang="nl-BE" sz="1600" dirty="0">
                <a:solidFill>
                  <a:srgbClr val="002060"/>
                </a:solidFill>
              </a:rPr>
              <a:t> more </a:t>
            </a:r>
            <a:r>
              <a:rPr lang="nl-BE" sz="1600" dirty="0" err="1">
                <a:solidFill>
                  <a:srgbClr val="002060"/>
                </a:solidFill>
              </a:rPr>
              <a:t>and</a:t>
            </a:r>
            <a:r>
              <a:rPr lang="nl-BE" sz="1600" dirty="0">
                <a:solidFill>
                  <a:srgbClr val="002060"/>
                </a:solidFill>
              </a:rPr>
              <a:t> more </a:t>
            </a:r>
            <a:r>
              <a:rPr lang="nl-BE" sz="1600" dirty="0" err="1">
                <a:solidFill>
                  <a:srgbClr val="002060"/>
                </a:solidFill>
              </a:rPr>
              <a:t>sportsmen</a:t>
            </a:r>
            <a:r>
              <a:rPr lang="nl-BE" sz="1600" dirty="0">
                <a:solidFill>
                  <a:srgbClr val="002060"/>
                </a:solidFill>
              </a:rPr>
              <a:t>/</a:t>
            </a:r>
            <a:r>
              <a:rPr lang="nl-BE" sz="1600" dirty="0" err="1">
                <a:solidFill>
                  <a:srgbClr val="002060"/>
                </a:solidFill>
              </a:rPr>
              <a:t>women</a:t>
            </a:r>
            <a:endParaRPr lang="nl-BE" sz="16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nl-BE" sz="18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nl-BE" sz="8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nl-BE" sz="16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nl-BE" sz="1600" dirty="0" smtClean="0">
              <a:solidFill>
                <a:srgbClr val="002060"/>
              </a:solidFill>
            </a:endParaRPr>
          </a:p>
          <a:p>
            <a:pPr algn="just"/>
            <a:endParaRPr lang="nl-BE" sz="1600" dirty="0">
              <a:solidFill>
                <a:srgbClr val="002060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0"/>
          <a:stretch/>
        </p:blipFill>
        <p:spPr>
          <a:xfrm>
            <a:off x="-1009935" y="3158700"/>
            <a:ext cx="4227095" cy="394007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2" r="12372"/>
          <a:stretch/>
        </p:blipFill>
        <p:spPr>
          <a:xfrm>
            <a:off x="3357349" y="3172347"/>
            <a:ext cx="3998794" cy="369827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5"/>
          <a:srcRect l="2567" t="23851" r="53821" b="55452"/>
          <a:stretch/>
        </p:blipFill>
        <p:spPr>
          <a:xfrm>
            <a:off x="8268049" y="450375"/>
            <a:ext cx="2914218" cy="77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4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498" y="633331"/>
            <a:ext cx="4256491" cy="239427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8" t="13509" r="13110" b="7613"/>
          <a:stretch/>
        </p:blipFill>
        <p:spPr>
          <a:xfrm>
            <a:off x="-887864" y="3138615"/>
            <a:ext cx="6747242" cy="4006463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341" y="228607"/>
            <a:ext cx="3876659" cy="279899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714" y="3138616"/>
            <a:ext cx="6219286" cy="4490408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200456" y="1245694"/>
            <a:ext cx="3014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 smtClean="0">
                <a:solidFill>
                  <a:srgbClr val="002060"/>
                </a:solidFill>
              </a:rPr>
              <a:t>Games promotion events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6"/>
          <a:srcRect l="2567" t="23851" r="53821" b="55452"/>
          <a:stretch/>
        </p:blipFill>
        <p:spPr>
          <a:xfrm>
            <a:off x="200456" y="341193"/>
            <a:ext cx="2914218" cy="77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9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3" t="5134"/>
          <a:stretch/>
        </p:blipFill>
        <p:spPr>
          <a:xfrm>
            <a:off x="3885263" y="1122744"/>
            <a:ext cx="3637599" cy="2687094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263" y="3935224"/>
            <a:ext cx="4290306" cy="2861582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7"/>
          <a:stretch/>
        </p:blipFill>
        <p:spPr>
          <a:xfrm>
            <a:off x="343852" y="2843481"/>
            <a:ext cx="3423494" cy="440207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653" y="74433"/>
            <a:ext cx="4289842" cy="2861272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200456" y="1266856"/>
            <a:ext cx="3723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 err="1" smtClean="0">
                <a:solidFill>
                  <a:srgbClr val="002060"/>
                </a:solidFill>
              </a:rPr>
              <a:t>Paralympic</a:t>
            </a:r>
            <a:r>
              <a:rPr lang="nl-BE" sz="1600" dirty="0" smtClean="0">
                <a:solidFill>
                  <a:srgbClr val="002060"/>
                </a:solidFill>
              </a:rPr>
              <a:t> Team promotion events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9"/>
          <a:stretch/>
        </p:blipFill>
        <p:spPr>
          <a:xfrm>
            <a:off x="8287473" y="3298606"/>
            <a:ext cx="3645022" cy="3491831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7"/>
          <a:srcRect l="2567" t="23851" r="53821" b="55452"/>
          <a:stretch/>
        </p:blipFill>
        <p:spPr>
          <a:xfrm>
            <a:off x="200456" y="341193"/>
            <a:ext cx="2914218" cy="77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9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29328" t="11610" r="27114" b="5704"/>
          <a:stretch>
            <a:fillRect/>
          </a:stretch>
        </p:blipFill>
        <p:spPr bwMode="auto">
          <a:xfrm>
            <a:off x="7328472" y="145652"/>
            <a:ext cx="4663614" cy="6639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jdelijke aanduiding voor inhoud 4"/>
          <p:cNvSpPr txBox="1">
            <a:spLocks/>
          </p:cNvSpPr>
          <p:nvPr/>
        </p:nvSpPr>
        <p:spPr>
          <a:xfrm>
            <a:off x="200457" y="1272031"/>
            <a:ext cx="3320666" cy="558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nl-BE" sz="1600" dirty="0" err="1" smtClean="0">
                <a:solidFill>
                  <a:srgbClr val="002060"/>
                </a:solidFill>
              </a:rPr>
              <a:t>Inspiring</a:t>
            </a:r>
            <a:r>
              <a:rPr lang="nl-BE" sz="1600" dirty="0" smtClean="0">
                <a:solidFill>
                  <a:srgbClr val="002060"/>
                </a:solidFill>
              </a:rPr>
              <a:t>, </a:t>
            </a:r>
            <a:r>
              <a:rPr lang="nl-BE" sz="1600" dirty="0" err="1" smtClean="0">
                <a:solidFill>
                  <a:srgbClr val="002060"/>
                </a:solidFill>
              </a:rPr>
              <a:t>sensitizing</a:t>
            </a:r>
            <a:r>
              <a:rPr lang="nl-BE" sz="1600" dirty="0" smtClean="0">
                <a:solidFill>
                  <a:srgbClr val="002060"/>
                </a:solidFill>
              </a:rPr>
              <a:t> </a:t>
            </a:r>
            <a:r>
              <a:rPr lang="nl-BE" sz="1600" dirty="0" err="1" smtClean="0">
                <a:solidFill>
                  <a:srgbClr val="002060"/>
                </a:solidFill>
              </a:rPr>
              <a:t>campaigns</a:t>
            </a:r>
            <a:r>
              <a:rPr lang="nl-BE" sz="1600" dirty="0" smtClean="0">
                <a:solidFill>
                  <a:srgbClr val="002060"/>
                </a:solidFill>
              </a:rPr>
              <a:t> in-</a:t>
            </a:r>
            <a:r>
              <a:rPr lang="nl-BE" sz="1600" dirty="0" err="1" smtClean="0">
                <a:solidFill>
                  <a:srgbClr val="002060"/>
                </a:solidFill>
              </a:rPr>
              <a:t>between</a:t>
            </a:r>
            <a:r>
              <a:rPr lang="nl-BE" sz="1600" dirty="0" smtClean="0">
                <a:solidFill>
                  <a:srgbClr val="002060"/>
                </a:solidFill>
              </a:rPr>
              <a:t> Games</a:t>
            </a:r>
          </a:p>
          <a:p>
            <a:pPr algn="just"/>
            <a:r>
              <a:rPr lang="nl-BE" sz="1600" dirty="0" err="1">
                <a:solidFill>
                  <a:srgbClr val="002060"/>
                </a:solidFill>
              </a:rPr>
              <a:t>Regional</a:t>
            </a:r>
            <a:r>
              <a:rPr lang="nl-BE" sz="1600" dirty="0">
                <a:solidFill>
                  <a:srgbClr val="002060"/>
                </a:solidFill>
              </a:rPr>
              <a:t>, </a:t>
            </a:r>
            <a:r>
              <a:rPr lang="nl-BE" sz="1600" dirty="0" err="1">
                <a:solidFill>
                  <a:srgbClr val="002060"/>
                </a:solidFill>
              </a:rPr>
              <a:t>stimulating</a:t>
            </a:r>
            <a:r>
              <a:rPr lang="nl-BE" sz="1600" dirty="0">
                <a:solidFill>
                  <a:srgbClr val="002060"/>
                </a:solidFill>
              </a:rPr>
              <a:t> </a:t>
            </a:r>
            <a:r>
              <a:rPr lang="nl-BE" sz="1600" dirty="0" err="1">
                <a:solidFill>
                  <a:srgbClr val="002060"/>
                </a:solidFill>
              </a:rPr>
              <a:t>campaigns</a:t>
            </a:r>
            <a:r>
              <a:rPr lang="nl-BE" sz="1600" dirty="0">
                <a:solidFill>
                  <a:srgbClr val="002060"/>
                </a:solidFill>
              </a:rPr>
              <a:t> </a:t>
            </a:r>
            <a:r>
              <a:rPr lang="nl-BE" sz="1600" dirty="0" err="1">
                <a:solidFill>
                  <a:srgbClr val="002060"/>
                </a:solidFill>
              </a:rPr>
              <a:t>to</a:t>
            </a:r>
            <a:r>
              <a:rPr lang="nl-BE" sz="1600" dirty="0">
                <a:solidFill>
                  <a:srgbClr val="002060"/>
                </a:solidFill>
              </a:rPr>
              <a:t> get </a:t>
            </a:r>
            <a:r>
              <a:rPr lang="nl-BE" sz="1600" dirty="0" err="1">
                <a:solidFill>
                  <a:srgbClr val="002060"/>
                </a:solidFill>
              </a:rPr>
              <a:t>disabled</a:t>
            </a:r>
            <a:r>
              <a:rPr lang="nl-BE" sz="1600" dirty="0">
                <a:solidFill>
                  <a:srgbClr val="002060"/>
                </a:solidFill>
              </a:rPr>
              <a:t> </a:t>
            </a:r>
            <a:r>
              <a:rPr lang="nl-BE" sz="1600" dirty="0" err="1">
                <a:solidFill>
                  <a:srgbClr val="002060"/>
                </a:solidFill>
              </a:rPr>
              <a:t>to</a:t>
            </a:r>
            <a:r>
              <a:rPr lang="nl-BE" sz="1600" dirty="0">
                <a:solidFill>
                  <a:srgbClr val="002060"/>
                </a:solidFill>
              </a:rPr>
              <a:t> </a:t>
            </a:r>
            <a:r>
              <a:rPr lang="nl-BE" sz="1600" dirty="0" err="1">
                <a:solidFill>
                  <a:srgbClr val="002060"/>
                </a:solidFill>
              </a:rPr>
              <a:t>practice</a:t>
            </a:r>
            <a:r>
              <a:rPr lang="nl-BE" sz="1600" dirty="0">
                <a:solidFill>
                  <a:srgbClr val="002060"/>
                </a:solidFill>
              </a:rPr>
              <a:t> </a:t>
            </a:r>
            <a:r>
              <a:rPr lang="nl-BE" sz="1600" dirty="0" err="1">
                <a:solidFill>
                  <a:srgbClr val="002060"/>
                </a:solidFill>
              </a:rPr>
              <a:t>sports</a:t>
            </a:r>
            <a:endParaRPr lang="nl-BE" sz="16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nl-BE" sz="20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nl-BE" sz="18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nl-BE" sz="8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nl-BE" sz="16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nl-BE" sz="1600" dirty="0" smtClean="0">
              <a:solidFill>
                <a:srgbClr val="002060"/>
              </a:solidFill>
            </a:endParaRPr>
          </a:p>
          <a:p>
            <a:pPr algn="just"/>
            <a:endParaRPr lang="nl-BE" sz="1600" dirty="0">
              <a:solidFill>
                <a:srgbClr val="002060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/>
          <a:srcRect l="2567" t="23851" r="53821" b="55452"/>
          <a:stretch/>
        </p:blipFill>
        <p:spPr>
          <a:xfrm>
            <a:off x="200456" y="341193"/>
            <a:ext cx="2914218" cy="77792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0"/>
          <a:stretch/>
        </p:blipFill>
        <p:spPr>
          <a:xfrm>
            <a:off x="4468141" y="145652"/>
            <a:ext cx="2693993" cy="381016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" b="1121"/>
          <a:stretch/>
        </p:blipFill>
        <p:spPr>
          <a:xfrm>
            <a:off x="3320751" y="4065015"/>
            <a:ext cx="3841383" cy="272035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6597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2"/>
          <a:srcRect l="40214" t="36039" r="33075" b="20955"/>
          <a:stretch/>
        </p:blipFill>
        <p:spPr>
          <a:xfrm flipH="1" flipV="1">
            <a:off x="-527910" y="-2414913"/>
            <a:ext cx="10973266" cy="9938038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772620" y="935623"/>
            <a:ext cx="51775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B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B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6961418" y="97971"/>
            <a:ext cx="5328553" cy="9328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4"/>
          <p:cNvSpPr/>
          <p:nvPr/>
        </p:nvSpPr>
        <p:spPr>
          <a:xfrm>
            <a:off x="9625694" y="97971"/>
            <a:ext cx="916865" cy="46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/>
          <p:cNvSpPr/>
          <p:nvPr/>
        </p:nvSpPr>
        <p:spPr>
          <a:xfrm>
            <a:off x="10249226" y="440182"/>
            <a:ext cx="1942774" cy="9328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6" b="59415"/>
          <a:stretch/>
        </p:blipFill>
        <p:spPr>
          <a:xfrm>
            <a:off x="5941811" y="4892074"/>
            <a:ext cx="6966636" cy="184127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491" y="1634715"/>
            <a:ext cx="10580501" cy="347172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Tijdelijke aanduiding voor inhoud 4"/>
          <p:cNvSpPr txBox="1">
            <a:spLocks/>
          </p:cNvSpPr>
          <p:nvPr/>
        </p:nvSpPr>
        <p:spPr>
          <a:xfrm>
            <a:off x="200456" y="1272031"/>
            <a:ext cx="5012989" cy="558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nl-BE" sz="1800" dirty="0" smtClean="0">
                <a:solidFill>
                  <a:srgbClr val="002060"/>
                </a:solidFill>
              </a:rPr>
              <a:t>Games </a:t>
            </a:r>
            <a:r>
              <a:rPr lang="nl-BE" sz="1800" dirty="0" err="1" smtClean="0">
                <a:solidFill>
                  <a:srgbClr val="002060"/>
                </a:solidFill>
              </a:rPr>
              <a:t>years</a:t>
            </a:r>
            <a:r>
              <a:rPr lang="nl-BE" sz="1800" dirty="0" smtClean="0">
                <a:solidFill>
                  <a:srgbClr val="002060"/>
                </a:solidFill>
              </a:rPr>
              <a:t> </a:t>
            </a:r>
            <a:r>
              <a:rPr lang="nl-BE" sz="1800" dirty="0" err="1" smtClean="0">
                <a:solidFill>
                  <a:srgbClr val="002060"/>
                </a:solidFill>
              </a:rPr>
              <a:t>campaigns</a:t>
            </a:r>
            <a:endParaRPr lang="nl-BE" sz="8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nl-BE" sz="16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nl-BE" sz="1600" dirty="0" smtClean="0">
              <a:solidFill>
                <a:srgbClr val="002060"/>
              </a:solidFill>
            </a:endParaRPr>
          </a:p>
          <a:p>
            <a:pPr algn="just"/>
            <a:endParaRPr lang="nl-BE" sz="1600" dirty="0">
              <a:solidFill>
                <a:srgbClr val="002060"/>
              </a:solidFill>
            </a:endParaRP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5"/>
          <a:srcRect l="2567" t="23851" r="53821" b="55452"/>
          <a:stretch/>
        </p:blipFill>
        <p:spPr>
          <a:xfrm>
            <a:off x="200456" y="341193"/>
            <a:ext cx="2914218" cy="77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5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Résultat de recherche d'images pour &quot;medal tiff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0"/>
          <a:stretch/>
        </p:blipFill>
        <p:spPr bwMode="auto">
          <a:xfrm>
            <a:off x="3657600" y="1932705"/>
            <a:ext cx="4876800" cy="455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troomdiagram: Verbindingslijn 3"/>
          <p:cNvSpPr/>
          <p:nvPr/>
        </p:nvSpPr>
        <p:spPr>
          <a:xfrm>
            <a:off x="4648437" y="3306104"/>
            <a:ext cx="2866029" cy="289332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/>
          <p:cNvSpPr txBox="1"/>
          <p:nvPr/>
        </p:nvSpPr>
        <p:spPr>
          <a:xfrm>
            <a:off x="4765343" y="3660160"/>
            <a:ext cx="26613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600" b="1" dirty="0" smtClean="0">
                <a:solidFill>
                  <a:srgbClr val="FFCC00"/>
                </a:solidFill>
              </a:rPr>
              <a:t>72%</a:t>
            </a:r>
          </a:p>
          <a:p>
            <a:pPr algn="ctr"/>
            <a:endParaRPr lang="nl-BE" sz="1000" b="1" dirty="0" smtClean="0"/>
          </a:p>
          <a:p>
            <a:pPr algn="ctr"/>
            <a:r>
              <a:rPr lang="nl-BE" dirty="0" smtClean="0"/>
              <a:t>Para-</a:t>
            </a:r>
            <a:r>
              <a:rPr lang="nl-BE" dirty="0" err="1" smtClean="0"/>
              <a:t>sports</a:t>
            </a:r>
            <a:r>
              <a:rPr lang="nl-BE" dirty="0" smtClean="0"/>
              <a:t> </a:t>
            </a:r>
            <a:r>
              <a:rPr lang="nl-BE" dirty="0"/>
              <a:t>is </a:t>
            </a:r>
            <a:r>
              <a:rPr lang="nl-BE" dirty="0" err="1"/>
              <a:t>perceived</a:t>
            </a:r>
            <a:r>
              <a:rPr lang="nl-BE" dirty="0"/>
              <a:t> as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sports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strongest</a:t>
            </a:r>
            <a:r>
              <a:rPr lang="nl-BE" dirty="0"/>
              <a:t> </a:t>
            </a:r>
            <a:r>
              <a:rPr lang="nl-BE" dirty="0" err="1"/>
              <a:t>growth</a:t>
            </a:r>
            <a:r>
              <a:rPr lang="nl-BE" dirty="0"/>
              <a:t> in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near</a:t>
            </a:r>
            <a:r>
              <a:rPr lang="nl-BE" dirty="0"/>
              <a:t> </a:t>
            </a:r>
            <a:r>
              <a:rPr lang="nl-BE" dirty="0" err="1" smtClean="0"/>
              <a:t>future</a:t>
            </a:r>
            <a:endParaRPr lang="nl-BE" dirty="0" smtClean="0"/>
          </a:p>
          <a:p>
            <a:pPr algn="ctr"/>
            <a:r>
              <a:rPr lang="nl-BE" sz="1200" b="1" dirty="0">
                <a:solidFill>
                  <a:srgbClr val="FFCC00"/>
                </a:solidFill>
              </a:rPr>
              <a:t>(</a:t>
            </a:r>
            <a:r>
              <a:rPr lang="nl-BE" sz="1200" b="1" dirty="0" smtClean="0">
                <a:solidFill>
                  <a:srgbClr val="FFCC00"/>
                </a:solidFill>
              </a:rPr>
              <a:t>IPC-</a:t>
            </a:r>
            <a:r>
              <a:rPr lang="nl-BE" sz="1200" b="1" dirty="0" err="1">
                <a:solidFill>
                  <a:srgbClr val="FFCC00"/>
                </a:solidFill>
              </a:rPr>
              <a:t>R</a:t>
            </a:r>
            <a:r>
              <a:rPr lang="nl-BE" sz="1200" b="1" dirty="0" err="1" smtClean="0">
                <a:solidFill>
                  <a:srgbClr val="FFCC00"/>
                </a:solidFill>
              </a:rPr>
              <a:t>epucom</a:t>
            </a:r>
            <a:r>
              <a:rPr lang="nl-BE" sz="1200" b="1" dirty="0" smtClean="0">
                <a:solidFill>
                  <a:srgbClr val="FFCC00"/>
                </a:solidFill>
              </a:rPr>
              <a:t> </a:t>
            </a:r>
            <a:r>
              <a:rPr lang="nl-BE" sz="1200" b="1" dirty="0">
                <a:solidFill>
                  <a:srgbClr val="FFCC00"/>
                </a:solidFill>
              </a:rPr>
              <a:t>2015)</a:t>
            </a:r>
          </a:p>
          <a:p>
            <a:pPr algn="ctr"/>
            <a:endParaRPr lang="nl-BE" sz="1200" b="1" dirty="0"/>
          </a:p>
        </p:txBody>
      </p:sp>
      <p:pic>
        <p:nvPicPr>
          <p:cNvPr id="7" name="Picture 6" descr="Résultat de recherche d'images pour &quot;medal tiff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0"/>
          <a:stretch/>
        </p:blipFill>
        <p:spPr bwMode="auto">
          <a:xfrm>
            <a:off x="-535909" y="1932705"/>
            <a:ext cx="4876800" cy="455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troomdiagram: Verbindingslijn 7"/>
          <p:cNvSpPr/>
          <p:nvPr/>
        </p:nvSpPr>
        <p:spPr>
          <a:xfrm>
            <a:off x="454928" y="3306104"/>
            <a:ext cx="2866029" cy="289332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Tekstvak 8"/>
          <p:cNvSpPr txBox="1"/>
          <p:nvPr/>
        </p:nvSpPr>
        <p:spPr>
          <a:xfrm>
            <a:off x="571834" y="3660160"/>
            <a:ext cx="26613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600" b="1" dirty="0" smtClean="0">
                <a:solidFill>
                  <a:srgbClr val="FFCC00"/>
                </a:solidFill>
              </a:rPr>
              <a:t>72%</a:t>
            </a:r>
          </a:p>
          <a:p>
            <a:pPr algn="ctr"/>
            <a:endParaRPr lang="nl-BE" sz="1000" b="1" dirty="0" smtClean="0"/>
          </a:p>
          <a:p>
            <a:pPr algn="ctr"/>
            <a:r>
              <a:rPr lang="nl-BE" dirty="0" smtClean="0"/>
              <a:t>Para-</a:t>
            </a:r>
            <a:r>
              <a:rPr lang="nl-BE" dirty="0" err="1" smtClean="0"/>
              <a:t>sports</a:t>
            </a:r>
            <a:r>
              <a:rPr lang="nl-BE" dirty="0" smtClean="0"/>
              <a:t> </a:t>
            </a:r>
            <a:r>
              <a:rPr lang="nl-BE" dirty="0"/>
              <a:t>is </a:t>
            </a:r>
            <a:r>
              <a:rPr lang="nl-BE" dirty="0" err="1"/>
              <a:t>perceived</a:t>
            </a:r>
            <a:r>
              <a:rPr lang="nl-BE" dirty="0"/>
              <a:t> as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sports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strongest</a:t>
            </a:r>
            <a:r>
              <a:rPr lang="nl-BE" dirty="0"/>
              <a:t> </a:t>
            </a:r>
            <a:r>
              <a:rPr lang="nl-BE" dirty="0" err="1"/>
              <a:t>growth</a:t>
            </a:r>
            <a:r>
              <a:rPr lang="nl-BE" dirty="0"/>
              <a:t> in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near</a:t>
            </a:r>
            <a:r>
              <a:rPr lang="nl-BE" dirty="0"/>
              <a:t> </a:t>
            </a:r>
            <a:r>
              <a:rPr lang="nl-BE" dirty="0" err="1" smtClean="0"/>
              <a:t>future</a:t>
            </a:r>
            <a:endParaRPr lang="nl-BE" dirty="0" smtClean="0"/>
          </a:p>
          <a:p>
            <a:pPr algn="ctr"/>
            <a:r>
              <a:rPr lang="nl-BE" sz="1200" b="1" dirty="0">
                <a:solidFill>
                  <a:srgbClr val="FFCC00"/>
                </a:solidFill>
              </a:rPr>
              <a:t>(</a:t>
            </a:r>
            <a:r>
              <a:rPr lang="nl-BE" sz="1200" b="1" dirty="0" smtClean="0">
                <a:solidFill>
                  <a:srgbClr val="FFCC00"/>
                </a:solidFill>
              </a:rPr>
              <a:t>IPC-</a:t>
            </a:r>
            <a:r>
              <a:rPr lang="nl-BE" sz="1200" b="1" dirty="0" err="1">
                <a:solidFill>
                  <a:srgbClr val="FFCC00"/>
                </a:solidFill>
              </a:rPr>
              <a:t>R</a:t>
            </a:r>
            <a:r>
              <a:rPr lang="nl-BE" sz="1200" b="1" dirty="0" err="1" smtClean="0">
                <a:solidFill>
                  <a:srgbClr val="FFCC00"/>
                </a:solidFill>
              </a:rPr>
              <a:t>epucom</a:t>
            </a:r>
            <a:r>
              <a:rPr lang="nl-BE" sz="1200" b="1" dirty="0" smtClean="0">
                <a:solidFill>
                  <a:srgbClr val="FFCC00"/>
                </a:solidFill>
              </a:rPr>
              <a:t> </a:t>
            </a:r>
            <a:r>
              <a:rPr lang="nl-BE" sz="1200" b="1" dirty="0">
                <a:solidFill>
                  <a:srgbClr val="FFCC00"/>
                </a:solidFill>
              </a:rPr>
              <a:t>2015)</a:t>
            </a:r>
          </a:p>
          <a:p>
            <a:pPr algn="ctr"/>
            <a:endParaRPr lang="nl-BE" sz="1200" b="1" dirty="0"/>
          </a:p>
        </p:txBody>
      </p:sp>
      <p:sp>
        <p:nvSpPr>
          <p:cNvPr id="10" name="Ovaal 9"/>
          <p:cNvSpPr/>
          <p:nvPr/>
        </p:nvSpPr>
        <p:spPr>
          <a:xfrm>
            <a:off x="4614095" y="3282040"/>
            <a:ext cx="2971800" cy="298658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1" name="Picture 6" descr="Résultat de recherche d'images pour &quot;medal tiff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0"/>
          <a:stretch/>
        </p:blipFill>
        <p:spPr bwMode="auto">
          <a:xfrm>
            <a:off x="7851109" y="1932705"/>
            <a:ext cx="4876800" cy="455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troomdiagram: Verbindingslijn 11"/>
          <p:cNvSpPr/>
          <p:nvPr/>
        </p:nvSpPr>
        <p:spPr>
          <a:xfrm>
            <a:off x="8841946" y="3306104"/>
            <a:ext cx="2866029" cy="289332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kstvak 12"/>
          <p:cNvSpPr txBox="1"/>
          <p:nvPr/>
        </p:nvSpPr>
        <p:spPr>
          <a:xfrm>
            <a:off x="8958852" y="3660160"/>
            <a:ext cx="26613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600" b="1" dirty="0" smtClean="0">
                <a:solidFill>
                  <a:srgbClr val="FFCC00"/>
                </a:solidFill>
              </a:rPr>
              <a:t>72%</a:t>
            </a:r>
          </a:p>
          <a:p>
            <a:pPr algn="ctr"/>
            <a:endParaRPr lang="nl-BE" sz="1000" b="1" dirty="0" smtClean="0"/>
          </a:p>
          <a:p>
            <a:pPr algn="ctr"/>
            <a:r>
              <a:rPr lang="nl-BE" dirty="0" smtClean="0"/>
              <a:t>Para-</a:t>
            </a:r>
            <a:r>
              <a:rPr lang="nl-BE" dirty="0" err="1" smtClean="0"/>
              <a:t>sports</a:t>
            </a:r>
            <a:r>
              <a:rPr lang="nl-BE" dirty="0" smtClean="0"/>
              <a:t> </a:t>
            </a:r>
            <a:r>
              <a:rPr lang="nl-BE" dirty="0"/>
              <a:t>is </a:t>
            </a:r>
            <a:r>
              <a:rPr lang="nl-BE" dirty="0" err="1"/>
              <a:t>perceived</a:t>
            </a:r>
            <a:r>
              <a:rPr lang="nl-BE" dirty="0"/>
              <a:t> as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sports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strongest</a:t>
            </a:r>
            <a:r>
              <a:rPr lang="nl-BE" dirty="0"/>
              <a:t> </a:t>
            </a:r>
            <a:r>
              <a:rPr lang="nl-BE" dirty="0" err="1"/>
              <a:t>growth</a:t>
            </a:r>
            <a:r>
              <a:rPr lang="nl-BE" dirty="0"/>
              <a:t> in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near</a:t>
            </a:r>
            <a:r>
              <a:rPr lang="nl-BE" dirty="0"/>
              <a:t> </a:t>
            </a:r>
            <a:r>
              <a:rPr lang="nl-BE" dirty="0" err="1" smtClean="0"/>
              <a:t>future</a:t>
            </a:r>
            <a:endParaRPr lang="nl-BE" dirty="0" smtClean="0"/>
          </a:p>
          <a:p>
            <a:pPr algn="ctr"/>
            <a:r>
              <a:rPr lang="nl-BE" sz="1200" b="1" dirty="0">
                <a:solidFill>
                  <a:srgbClr val="FFCC00"/>
                </a:solidFill>
              </a:rPr>
              <a:t>(</a:t>
            </a:r>
            <a:r>
              <a:rPr lang="nl-BE" sz="1200" b="1" dirty="0" smtClean="0">
                <a:solidFill>
                  <a:srgbClr val="FFCC00"/>
                </a:solidFill>
              </a:rPr>
              <a:t>IPC-</a:t>
            </a:r>
            <a:r>
              <a:rPr lang="nl-BE" sz="1200" b="1" dirty="0" err="1">
                <a:solidFill>
                  <a:srgbClr val="FFCC00"/>
                </a:solidFill>
              </a:rPr>
              <a:t>R</a:t>
            </a:r>
            <a:r>
              <a:rPr lang="nl-BE" sz="1200" b="1" dirty="0" err="1" smtClean="0">
                <a:solidFill>
                  <a:srgbClr val="FFCC00"/>
                </a:solidFill>
              </a:rPr>
              <a:t>epucom</a:t>
            </a:r>
            <a:r>
              <a:rPr lang="nl-BE" sz="1200" b="1" dirty="0" smtClean="0">
                <a:solidFill>
                  <a:srgbClr val="FFCC00"/>
                </a:solidFill>
              </a:rPr>
              <a:t> </a:t>
            </a:r>
            <a:r>
              <a:rPr lang="nl-BE" sz="1200" b="1" dirty="0">
                <a:solidFill>
                  <a:srgbClr val="FFCC00"/>
                </a:solidFill>
              </a:rPr>
              <a:t>2015)</a:t>
            </a:r>
          </a:p>
          <a:p>
            <a:pPr algn="ctr"/>
            <a:endParaRPr lang="nl-BE" sz="1200" b="1" dirty="0"/>
          </a:p>
        </p:txBody>
      </p:sp>
      <p:sp>
        <p:nvSpPr>
          <p:cNvPr id="14" name="Ovaal 13"/>
          <p:cNvSpPr/>
          <p:nvPr/>
        </p:nvSpPr>
        <p:spPr>
          <a:xfrm>
            <a:off x="8801092" y="3282040"/>
            <a:ext cx="2971800" cy="29745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Tekstvak 15"/>
          <p:cNvSpPr txBox="1"/>
          <p:nvPr/>
        </p:nvSpPr>
        <p:spPr>
          <a:xfrm>
            <a:off x="4754789" y="4035340"/>
            <a:ext cx="266131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BE" sz="200" b="1" dirty="0" smtClean="0">
              <a:solidFill>
                <a:srgbClr val="FFCC00"/>
              </a:solidFill>
            </a:endParaRPr>
          </a:p>
          <a:p>
            <a:pPr algn="ctr"/>
            <a:r>
              <a:rPr lang="nl-BE" dirty="0" smtClean="0"/>
              <a:t>Ensure </a:t>
            </a:r>
            <a:r>
              <a:rPr lang="nl-BE" dirty="0" err="1" smtClean="0"/>
              <a:t>the</a:t>
            </a:r>
            <a:r>
              <a:rPr lang="nl-BE" dirty="0" smtClean="0"/>
              <a:t> </a:t>
            </a:r>
            <a:r>
              <a:rPr lang="nl-BE" dirty="0" err="1" smtClean="0"/>
              <a:t>necessary</a:t>
            </a:r>
            <a:r>
              <a:rPr lang="nl-BE" dirty="0" smtClean="0"/>
              <a:t> </a:t>
            </a:r>
            <a:r>
              <a:rPr lang="nl-BE" dirty="0" err="1" smtClean="0"/>
              <a:t>fundings</a:t>
            </a:r>
            <a:r>
              <a:rPr lang="nl-BE" dirty="0" smtClean="0"/>
              <a:t> </a:t>
            </a:r>
            <a:r>
              <a:rPr lang="nl-BE" dirty="0" err="1" smtClean="0"/>
              <a:t>for</a:t>
            </a:r>
            <a:r>
              <a:rPr lang="nl-BE" dirty="0" smtClean="0"/>
              <a:t> </a:t>
            </a:r>
            <a:r>
              <a:rPr lang="nl-BE" dirty="0" err="1" smtClean="0"/>
              <a:t>the</a:t>
            </a:r>
            <a:r>
              <a:rPr lang="nl-BE" dirty="0" smtClean="0"/>
              <a:t> </a:t>
            </a:r>
            <a:r>
              <a:rPr lang="nl-BE" dirty="0" err="1" smtClean="0"/>
              <a:t>disability</a:t>
            </a:r>
            <a:r>
              <a:rPr lang="nl-BE" dirty="0" smtClean="0"/>
              <a:t> </a:t>
            </a:r>
            <a:r>
              <a:rPr lang="nl-BE" dirty="0" err="1" smtClean="0"/>
              <a:t>sports</a:t>
            </a:r>
            <a:r>
              <a:rPr lang="nl-BE" dirty="0" smtClean="0"/>
              <a:t> </a:t>
            </a:r>
            <a:r>
              <a:rPr lang="nl-BE" dirty="0" err="1" smtClean="0"/>
              <a:t>movement</a:t>
            </a:r>
            <a:r>
              <a:rPr lang="nl-BE" dirty="0" smtClean="0"/>
              <a:t> in Belgium </a:t>
            </a:r>
            <a:r>
              <a:rPr lang="nl-BE" dirty="0" err="1" smtClean="0"/>
              <a:t>to</a:t>
            </a:r>
            <a:r>
              <a:rPr lang="nl-BE" dirty="0" smtClean="0"/>
              <a:t> </a:t>
            </a:r>
            <a:r>
              <a:rPr lang="nl-BE" dirty="0" err="1" smtClean="0"/>
              <a:t>achieve</a:t>
            </a:r>
            <a:r>
              <a:rPr lang="nl-BE" dirty="0" smtClean="0"/>
              <a:t> </a:t>
            </a:r>
            <a:r>
              <a:rPr lang="nl-BE" dirty="0" err="1" smtClean="0"/>
              <a:t>its</a:t>
            </a:r>
            <a:r>
              <a:rPr lang="nl-BE" dirty="0" smtClean="0"/>
              <a:t> </a:t>
            </a:r>
            <a:r>
              <a:rPr lang="nl-BE" dirty="0" err="1" smtClean="0"/>
              <a:t>objectives</a:t>
            </a:r>
            <a:endParaRPr lang="nl-BE" sz="1200" b="1" dirty="0">
              <a:solidFill>
                <a:srgbClr val="FFCC00"/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8958852" y="4147749"/>
            <a:ext cx="266131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BE" sz="200" b="1" dirty="0" smtClean="0">
              <a:solidFill>
                <a:srgbClr val="FFCC00"/>
              </a:solidFill>
            </a:endParaRPr>
          </a:p>
          <a:p>
            <a:pPr algn="ctr"/>
            <a:r>
              <a:rPr lang="nl-BE" dirty="0" err="1" smtClean="0"/>
              <a:t>Represent</a:t>
            </a:r>
            <a:r>
              <a:rPr lang="nl-BE" dirty="0" smtClean="0"/>
              <a:t> </a:t>
            </a:r>
            <a:r>
              <a:rPr lang="nl-BE" dirty="0" err="1" smtClean="0"/>
              <a:t>our</a:t>
            </a:r>
            <a:r>
              <a:rPr lang="nl-BE" dirty="0" smtClean="0"/>
              <a:t> country on </a:t>
            </a:r>
            <a:r>
              <a:rPr lang="nl-BE" dirty="0" err="1" smtClean="0"/>
              <a:t>international</a:t>
            </a:r>
            <a:r>
              <a:rPr lang="nl-BE" dirty="0" smtClean="0"/>
              <a:t> level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promote</a:t>
            </a:r>
            <a:r>
              <a:rPr lang="nl-BE" dirty="0" smtClean="0"/>
              <a:t> </a:t>
            </a:r>
            <a:r>
              <a:rPr lang="nl-BE" dirty="0" err="1" smtClean="0"/>
              <a:t>the</a:t>
            </a:r>
            <a:r>
              <a:rPr lang="nl-BE" dirty="0" smtClean="0"/>
              <a:t> </a:t>
            </a:r>
            <a:r>
              <a:rPr lang="nl-BE" dirty="0" err="1" smtClean="0"/>
              <a:t>paralympic</a:t>
            </a:r>
            <a:r>
              <a:rPr lang="nl-BE" dirty="0" smtClean="0"/>
              <a:t> </a:t>
            </a:r>
            <a:r>
              <a:rPr lang="nl-BE" dirty="0" err="1" smtClean="0"/>
              <a:t>values</a:t>
            </a:r>
            <a:r>
              <a:rPr lang="nl-BE" dirty="0" smtClean="0"/>
              <a:t> in </a:t>
            </a:r>
            <a:r>
              <a:rPr lang="nl-BE" dirty="0" err="1" smtClean="0"/>
              <a:t>our</a:t>
            </a:r>
            <a:r>
              <a:rPr lang="nl-BE" dirty="0" smtClean="0"/>
              <a:t> country</a:t>
            </a:r>
            <a:endParaRPr lang="nl-BE" sz="1200" b="1" dirty="0">
              <a:solidFill>
                <a:srgbClr val="FFCC00"/>
              </a:solidFill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3380354" y="593763"/>
            <a:ext cx="545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>
                <a:solidFill>
                  <a:srgbClr val="002060"/>
                </a:solidFill>
              </a:rPr>
              <a:t>Offer </a:t>
            </a:r>
            <a:r>
              <a:rPr lang="nl-BE" dirty="0" err="1" smtClean="0">
                <a:solidFill>
                  <a:srgbClr val="002060"/>
                </a:solidFill>
              </a:rPr>
              <a:t>disabled</a:t>
            </a:r>
            <a:r>
              <a:rPr lang="nl-BE" dirty="0" smtClean="0">
                <a:solidFill>
                  <a:srgbClr val="002060"/>
                </a:solidFill>
              </a:rPr>
              <a:t> </a:t>
            </a:r>
            <a:r>
              <a:rPr lang="nl-BE" dirty="0" err="1" smtClean="0">
                <a:solidFill>
                  <a:srgbClr val="002060"/>
                </a:solidFill>
              </a:rPr>
              <a:t>all</a:t>
            </a:r>
            <a:r>
              <a:rPr lang="nl-BE" dirty="0" smtClean="0">
                <a:solidFill>
                  <a:srgbClr val="002060"/>
                </a:solidFill>
              </a:rPr>
              <a:t> </a:t>
            </a:r>
            <a:r>
              <a:rPr lang="nl-BE" dirty="0" err="1" smtClean="0">
                <a:solidFill>
                  <a:srgbClr val="002060"/>
                </a:solidFill>
              </a:rPr>
              <a:t>the</a:t>
            </a:r>
            <a:r>
              <a:rPr lang="nl-BE" dirty="0" smtClean="0">
                <a:solidFill>
                  <a:srgbClr val="002060"/>
                </a:solidFill>
              </a:rPr>
              <a:t> </a:t>
            </a:r>
            <a:r>
              <a:rPr lang="nl-BE" dirty="0" err="1" smtClean="0">
                <a:solidFill>
                  <a:srgbClr val="002060"/>
                </a:solidFill>
              </a:rPr>
              <a:t>opportunities</a:t>
            </a:r>
            <a:r>
              <a:rPr lang="nl-BE" dirty="0" smtClean="0">
                <a:solidFill>
                  <a:srgbClr val="002060"/>
                </a:solidFill>
              </a:rPr>
              <a:t> </a:t>
            </a:r>
            <a:r>
              <a:rPr lang="nl-BE" dirty="0" err="1" smtClean="0">
                <a:solidFill>
                  <a:srgbClr val="002060"/>
                </a:solidFill>
              </a:rPr>
              <a:t>to</a:t>
            </a:r>
            <a:r>
              <a:rPr lang="nl-BE" dirty="0" smtClean="0">
                <a:solidFill>
                  <a:srgbClr val="002060"/>
                </a:solidFill>
              </a:rPr>
              <a:t> </a:t>
            </a:r>
            <a:r>
              <a:rPr lang="nl-BE" dirty="0" err="1" smtClean="0">
                <a:solidFill>
                  <a:srgbClr val="002060"/>
                </a:solidFill>
              </a:rPr>
              <a:t>excell</a:t>
            </a:r>
            <a:r>
              <a:rPr lang="nl-BE" dirty="0" smtClean="0">
                <a:solidFill>
                  <a:srgbClr val="002060"/>
                </a:solidFill>
              </a:rPr>
              <a:t> in </a:t>
            </a:r>
            <a:r>
              <a:rPr lang="nl-BE" dirty="0" err="1" smtClean="0">
                <a:solidFill>
                  <a:srgbClr val="002060"/>
                </a:solidFill>
              </a:rPr>
              <a:t>their</a:t>
            </a:r>
            <a:r>
              <a:rPr lang="nl-BE" dirty="0" smtClean="0">
                <a:solidFill>
                  <a:srgbClr val="002060"/>
                </a:solidFill>
              </a:rPr>
              <a:t> </a:t>
            </a:r>
            <a:r>
              <a:rPr lang="nl-BE" dirty="0" err="1" smtClean="0">
                <a:solidFill>
                  <a:srgbClr val="002060"/>
                </a:solidFill>
              </a:rPr>
              <a:t>sports</a:t>
            </a:r>
            <a:r>
              <a:rPr lang="nl-BE" dirty="0" smtClean="0">
                <a:solidFill>
                  <a:srgbClr val="002060"/>
                </a:solidFill>
              </a:rPr>
              <a:t>, </a:t>
            </a:r>
            <a:r>
              <a:rPr lang="nl-BE" dirty="0" err="1" smtClean="0">
                <a:solidFill>
                  <a:srgbClr val="002060"/>
                </a:solidFill>
              </a:rPr>
              <a:t>for</a:t>
            </a:r>
            <a:r>
              <a:rPr lang="nl-BE" dirty="0" smtClean="0">
                <a:solidFill>
                  <a:srgbClr val="002060"/>
                </a:solidFill>
              </a:rPr>
              <a:t> </a:t>
            </a:r>
            <a:r>
              <a:rPr lang="nl-BE" dirty="0" err="1" smtClean="0">
                <a:solidFill>
                  <a:srgbClr val="002060"/>
                </a:solidFill>
              </a:rPr>
              <a:t>them</a:t>
            </a:r>
            <a:r>
              <a:rPr lang="nl-BE" dirty="0" smtClean="0">
                <a:solidFill>
                  <a:srgbClr val="002060"/>
                </a:solidFill>
              </a:rPr>
              <a:t> </a:t>
            </a:r>
            <a:r>
              <a:rPr lang="nl-BE" dirty="0" err="1" smtClean="0">
                <a:solidFill>
                  <a:srgbClr val="002060"/>
                </a:solidFill>
              </a:rPr>
              <a:t>to</a:t>
            </a:r>
            <a:r>
              <a:rPr lang="nl-BE" dirty="0" smtClean="0">
                <a:solidFill>
                  <a:srgbClr val="002060"/>
                </a:solidFill>
              </a:rPr>
              <a:t> </a:t>
            </a:r>
            <a:r>
              <a:rPr lang="nl-BE" dirty="0" err="1" smtClean="0">
                <a:solidFill>
                  <a:srgbClr val="002060"/>
                </a:solidFill>
              </a:rPr>
              <a:t>become</a:t>
            </a:r>
            <a:r>
              <a:rPr lang="nl-BE" dirty="0" smtClean="0">
                <a:solidFill>
                  <a:srgbClr val="002060"/>
                </a:solidFill>
              </a:rPr>
              <a:t> a source of </a:t>
            </a:r>
            <a:r>
              <a:rPr lang="nl-BE" dirty="0" err="1" smtClean="0">
                <a:solidFill>
                  <a:srgbClr val="002060"/>
                </a:solidFill>
              </a:rPr>
              <a:t>inspiration</a:t>
            </a:r>
            <a:r>
              <a:rPr lang="nl-BE" dirty="0" smtClean="0">
                <a:solidFill>
                  <a:srgbClr val="002060"/>
                </a:solidFill>
              </a:rPr>
              <a:t> </a:t>
            </a:r>
            <a:r>
              <a:rPr lang="nl-BE" dirty="0" err="1" smtClean="0">
                <a:solidFill>
                  <a:srgbClr val="002060"/>
                </a:solidFill>
              </a:rPr>
              <a:t>for</a:t>
            </a:r>
            <a:r>
              <a:rPr lang="nl-BE" dirty="0" smtClean="0">
                <a:solidFill>
                  <a:srgbClr val="002060"/>
                </a:solidFill>
              </a:rPr>
              <a:t> </a:t>
            </a:r>
            <a:r>
              <a:rPr lang="nl-BE" dirty="0" err="1" smtClean="0">
                <a:solidFill>
                  <a:srgbClr val="002060"/>
                </a:solidFill>
              </a:rPr>
              <a:t>the</a:t>
            </a:r>
            <a:r>
              <a:rPr lang="nl-BE" dirty="0" smtClean="0">
                <a:solidFill>
                  <a:srgbClr val="002060"/>
                </a:solidFill>
              </a:rPr>
              <a:t> </a:t>
            </a:r>
            <a:r>
              <a:rPr lang="nl-BE" dirty="0" err="1" smtClean="0">
                <a:solidFill>
                  <a:srgbClr val="002060"/>
                </a:solidFill>
              </a:rPr>
              <a:t>Belgian</a:t>
            </a:r>
            <a:r>
              <a:rPr lang="nl-BE" dirty="0" smtClean="0">
                <a:solidFill>
                  <a:srgbClr val="002060"/>
                </a:solidFill>
              </a:rPr>
              <a:t> society </a:t>
            </a:r>
            <a:r>
              <a:rPr lang="nl-BE" dirty="0" err="1" smtClean="0">
                <a:solidFill>
                  <a:srgbClr val="002060"/>
                </a:solidFill>
              </a:rPr>
              <a:t>thanks</a:t>
            </a:r>
            <a:r>
              <a:rPr lang="nl-BE" dirty="0" smtClean="0">
                <a:solidFill>
                  <a:srgbClr val="002060"/>
                </a:solidFill>
              </a:rPr>
              <a:t> </a:t>
            </a:r>
            <a:r>
              <a:rPr lang="nl-BE" dirty="0" err="1" smtClean="0">
                <a:solidFill>
                  <a:srgbClr val="002060"/>
                </a:solidFill>
              </a:rPr>
              <a:t>to</a:t>
            </a:r>
            <a:r>
              <a:rPr lang="nl-BE" dirty="0" smtClean="0">
                <a:solidFill>
                  <a:srgbClr val="002060"/>
                </a:solidFill>
              </a:rPr>
              <a:t> </a:t>
            </a:r>
            <a:r>
              <a:rPr lang="nl-BE" dirty="0" err="1" smtClean="0">
                <a:solidFill>
                  <a:srgbClr val="002060"/>
                </a:solidFill>
              </a:rPr>
              <a:t>their</a:t>
            </a:r>
            <a:r>
              <a:rPr lang="nl-BE" dirty="0" smtClean="0">
                <a:solidFill>
                  <a:srgbClr val="002060"/>
                </a:solidFill>
              </a:rPr>
              <a:t> performances.</a:t>
            </a:r>
            <a:endParaRPr lang="nl-BE" dirty="0">
              <a:solidFill>
                <a:srgbClr val="002060"/>
              </a:solidFill>
            </a:endParaRPr>
          </a:p>
        </p:txBody>
      </p:sp>
      <p:sp>
        <p:nvSpPr>
          <p:cNvPr id="6" name="Ovaal 5"/>
          <p:cNvSpPr/>
          <p:nvPr/>
        </p:nvSpPr>
        <p:spPr>
          <a:xfrm>
            <a:off x="408554" y="3282039"/>
            <a:ext cx="2971800" cy="2982577"/>
          </a:xfrm>
          <a:prstGeom prst="ellipse">
            <a:avLst/>
          </a:prstGeom>
          <a:ln>
            <a:solidFill>
              <a:srgbClr val="FFCC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Tekstvak 14"/>
          <p:cNvSpPr txBox="1"/>
          <p:nvPr/>
        </p:nvSpPr>
        <p:spPr>
          <a:xfrm>
            <a:off x="586878" y="4240033"/>
            <a:ext cx="266131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BE" sz="200" b="1" dirty="0" smtClean="0">
              <a:solidFill>
                <a:srgbClr val="FFCC00"/>
              </a:solidFill>
            </a:endParaRPr>
          </a:p>
          <a:p>
            <a:pPr algn="ctr"/>
            <a:r>
              <a:rPr lang="nl-BE" dirty="0" err="1" smtClean="0"/>
              <a:t>Contribute</a:t>
            </a:r>
            <a:r>
              <a:rPr lang="nl-BE" dirty="0" smtClean="0"/>
              <a:t> </a:t>
            </a:r>
            <a:r>
              <a:rPr lang="nl-BE" dirty="0" err="1" smtClean="0"/>
              <a:t>to</a:t>
            </a:r>
            <a:r>
              <a:rPr lang="nl-BE" dirty="0" smtClean="0"/>
              <a:t> </a:t>
            </a:r>
            <a:r>
              <a:rPr lang="nl-BE" dirty="0" err="1" smtClean="0"/>
              <a:t>the</a:t>
            </a:r>
            <a:r>
              <a:rPr lang="nl-BE" dirty="0" smtClean="0"/>
              <a:t> personal development of </a:t>
            </a:r>
            <a:r>
              <a:rPr lang="nl-BE" dirty="0" err="1" smtClean="0"/>
              <a:t>sportsmen</a:t>
            </a:r>
            <a:r>
              <a:rPr lang="nl-BE" dirty="0" smtClean="0"/>
              <a:t>/</a:t>
            </a:r>
            <a:r>
              <a:rPr lang="nl-BE" dirty="0" err="1" smtClean="0"/>
              <a:t>women</a:t>
            </a:r>
            <a:r>
              <a:rPr lang="nl-BE" dirty="0" smtClean="0"/>
              <a:t> </a:t>
            </a:r>
            <a:r>
              <a:rPr lang="nl-BE" dirty="0" err="1" smtClean="0"/>
              <a:t>with</a:t>
            </a:r>
            <a:r>
              <a:rPr lang="nl-BE" dirty="0" smtClean="0"/>
              <a:t> a </a:t>
            </a:r>
            <a:r>
              <a:rPr lang="nl-BE" dirty="0" err="1" smtClean="0"/>
              <a:t>disability</a:t>
            </a:r>
            <a:endParaRPr lang="nl-BE" sz="1200" b="1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17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124" y="3342148"/>
            <a:ext cx="1319548" cy="188103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8" t="7124" r="51532" b="15129"/>
          <a:stretch/>
        </p:blipFill>
        <p:spPr>
          <a:xfrm>
            <a:off x="11346510" y="1855825"/>
            <a:ext cx="1012783" cy="189648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22" y="-107469"/>
            <a:ext cx="1953598" cy="348079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02" y="1869653"/>
            <a:ext cx="2219024" cy="1877849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306" y="3443960"/>
            <a:ext cx="2261614" cy="1804480"/>
          </a:xfrm>
          <a:prstGeom prst="rect">
            <a:avLst/>
          </a:prstGeom>
        </p:spPr>
      </p:pic>
      <p:pic>
        <p:nvPicPr>
          <p:cNvPr id="74" name="Imag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 r="37734"/>
          <a:stretch/>
        </p:blipFill>
        <p:spPr>
          <a:xfrm>
            <a:off x="10250425" y="5138628"/>
            <a:ext cx="2027453" cy="1883171"/>
          </a:xfrm>
          <a:prstGeom prst="rect">
            <a:avLst/>
          </a:prstGeom>
        </p:spPr>
      </p:pic>
      <p:pic>
        <p:nvPicPr>
          <p:cNvPr id="66" name="Image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4" b="25942"/>
          <a:stretch/>
        </p:blipFill>
        <p:spPr>
          <a:xfrm>
            <a:off x="9101162" y="1550691"/>
            <a:ext cx="2171890" cy="1902194"/>
          </a:xfrm>
          <a:prstGeom prst="rect">
            <a:avLst/>
          </a:prstGeom>
        </p:spPr>
      </p:pic>
      <p:pic>
        <p:nvPicPr>
          <p:cNvPr id="54" name="Afbeelding 5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3"/>
          <a:stretch/>
        </p:blipFill>
        <p:spPr>
          <a:xfrm>
            <a:off x="-134378" y="5101142"/>
            <a:ext cx="1588339" cy="1808624"/>
          </a:xfrm>
          <a:prstGeom prst="rect">
            <a:avLst/>
          </a:prstGeom>
        </p:spPr>
      </p:pic>
      <p:pic>
        <p:nvPicPr>
          <p:cNvPr id="65" name="Image 6">
            <a:extLst>
              <a:ext uri="{FF2B5EF4-FFF2-40B4-BE49-F238E27FC236}">
                <a16:creationId xmlns:a16="http://schemas.microsoft.com/office/drawing/2014/main" xmlns="" id="{9EED1363-6B25-4AEC-BBEA-FB577BF2676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46"/>
          <a:stretch/>
        </p:blipFill>
        <p:spPr>
          <a:xfrm>
            <a:off x="697418" y="5091109"/>
            <a:ext cx="2229532" cy="1951136"/>
          </a:xfrm>
          <a:prstGeom prst="rect">
            <a:avLst/>
          </a:prstGeom>
        </p:spPr>
      </p:pic>
      <p:pic>
        <p:nvPicPr>
          <p:cNvPr id="70" name="Afbeelding 6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" t="4980" r="28996"/>
          <a:stretch/>
        </p:blipFill>
        <p:spPr>
          <a:xfrm>
            <a:off x="11541512" y="-32083"/>
            <a:ext cx="929882" cy="1911774"/>
          </a:xfrm>
          <a:prstGeom prst="rect">
            <a:avLst/>
          </a:prstGeom>
        </p:spPr>
      </p:pic>
      <p:pic>
        <p:nvPicPr>
          <p:cNvPr id="44" name="Image 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9" r="8943"/>
          <a:stretch/>
        </p:blipFill>
        <p:spPr>
          <a:xfrm>
            <a:off x="9548038" y="-68739"/>
            <a:ext cx="2148094" cy="1937652"/>
          </a:xfrm>
          <a:prstGeom prst="rect">
            <a:avLst/>
          </a:prstGeom>
        </p:spPr>
      </p:pic>
      <p:pic>
        <p:nvPicPr>
          <p:cNvPr id="73" name="Afbeelding 7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6" t="-1" r="22053" b="3051"/>
          <a:stretch/>
        </p:blipFill>
        <p:spPr>
          <a:xfrm>
            <a:off x="1965277" y="-513015"/>
            <a:ext cx="2187709" cy="2382758"/>
          </a:xfrm>
          <a:prstGeom prst="rect">
            <a:avLst/>
          </a:prstGeom>
        </p:spPr>
      </p:pic>
      <p:pic>
        <p:nvPicPr>
          <p:cNvPr id="71" name="Afbeelding 7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1" r="6040"/>
          <a:stretch/>
        </p:blipFill>
        <p:spPr>
          <a:xfrm>
            <a:off x="8297842" y="5160384"/>
            <a:ext cx="2183640" cy="1753281"/>
          </a:xfrm>
          <a:prstGeom prst="rect">
            <a:avLst/>
          </a:prstGeom>
        </p:spPr>
      </p:pic>
      <p:pic>
        <p:nvPicPr>
          <p:cNvPr id="46" name="Afbeelding 4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1" t="-1" r="26891" b="46269"/>
          <a:stretch/>
        </p:blipFill>
        <p:spPr>
          <a:xfrm>
            <a:off x="1080274" y="3447614"/>
            <a:ext cx="2226158" cy="1615706"/>
          </a:xfrm>
          <a:prstGeom prst="rect">
            <a:avLst/>
          </a:prstGeom>
        </p:spPr>
      </p:pic>
      <p:pic>
        <p:nvPicPr>
          <p:cNvPr id="72" name="Afbeelding 7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7" t="-866" r="20528" b="2935"/>
          <a:stretch/>
        </p:blipFill>
        <p:spPr>
          <a:xfrm>
            <a:off x="10928062" y="3468996"/>
            <a:ext cx="1400419" cy="1676855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8" r="19917" b="6451"/>
          <a:stretch/>
        </p:blipFill>
        <p:spPr>
          <a:xfrm flipH="1">
            <a:off x="-235990" y="1855825"/>
            <a:ext cx="1734892" cy="1609270"/>
          </a:xfrm>
          <a:prstGeom prst="rect">
            <a:avLst/>
          </a:prstGeom>
        </p:spPr>
      </p:pic>
      <p:cxnSp>
        <p:nvCxnSpPr>
          <p:cNvPr id="40" name="Rechte verbindingslijn 39"/>
          <p:cNvCxnSpPr/>
          <p:nvPr/>
        </p:nvCxnSpPr>
        <p:spPr>
          <a:xfrm>
            <a:off x="-2972557" y="1855825"/>
            <a:ext cx="7200000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/>
          <p:cNvCxnSpPr/>
          <p:nvPr/>
        </p:nvCxnSpPr>
        <p:spPr>
          <a:xfrm>
            <a:off x="-467411" y="3450827"/>
            <a:ext cx="7200000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/>
          <p:cNvCxnSpPr/>
          <p:nvPr/>
        </p:nvCxnSpPr>
        <p:spPr>
          <a:xfrm>
            <a:off x="-451839" y="5076842"/>
            <a:ext cx="7200000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echte verbindingslijn 54"/>
          <p:cNvCxnSpPr/>
          <p:nvPr/>
        </p:nvCxnSpPr>
        <p:spPr>
          <a:xfrm>
            <a:off x="9361212" y="1892968"/>
            <a:ext cx="7200000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Rechte verbindingslijn 56"/>
          <p:cNvCxnSpPr/>
          <p:nvPr/>
        </p:nvCxnSpPr>
        <p:spPr>
          <a:xfrm>
            <a:off x="8673179" y="5145851"/>
            <a:ext cx="3711919" cy="3665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Rechte verbindingslijn 60"/>
          <p:cNvCxnSpPr/>
          <p:nvPr/>
        </p:nvCxnSpPr>
        <p:spPr>
          <a:xfrm flipH="1">
            <a:off x="2891199" y="-659503"/>
            <a:ext cx="1852119" cy="7418050"/>
          </a:xfrm>
          <a:prstGeom prst="line">
            <a:avLst/>
          </a:prstGeom>
          <a:ln w="539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Rechte verbindingslijn 55"/>
          <p:cNvCxnSpPr/>
          <p:nvPr/>
        </p:nvCxnSpPr>
        <p:spPr>
          <a:xfrm>
            <a:off x="9107672" y="3470249"/>
            <a:ext cx="3277426" cy="132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chte verbindingslijn 48"/>
          <p:cNvCxnSpPr/>
          <p:nvPr/>
        </p:nvCxnSpPr>
        <p:spPr>
          <a:xfrm flipH="1">
            <a:off x="10421060" y="-393744"/>
            <a:ext cx="1852119" cy="741805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hthoek 38"/>
          <p:cNvSpPr/>
          <p:nvPr/>
        </p:nvSpPr>
        <p:spPr>
          <a:xfrm rot="843208">
            <a:off x="3781801" y="-721194"/>
            <a:ext cx="1758777" cy="8293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1" name="Rechthoek 50"/>
          <p:cNvSpPr/>
          <p:nvPr/>
        </p:nvSpPr>
        <p:spPr>
          <a:xfrm>
            <a:off x="4528785" y="4262149"/>
            <a:ext cx="1758777" cy="692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4" name="Afbeelding 63"/>
          <p:cNvPicPr>
            <a:picLocks noChangeAspect="1"/>
          </p:cNvPicPr>
          <p:nvPr/>
        </p:nvPicPr>
        <p:blipFill rotWithShape="1">
          <a:blip r:embed="rId19"/>
          <a:srcRect l="58789" t="16315" r="38288"/>
          <a:stretch/>
        </p:blipFill>
        <p:spPr>
          <a:xfrm rot="833245">
            <a:off x="8729773" y="-268769"/>
            <a:ext cx="391679" cy="7276123"/>
          </a:xfrm>
          <a:prstGeom prst="rect">
            <a:avLst/>
          </a:prstGeom>
        </p:spPr>
      </p:pic>
      <p:sp>
        <p:nvSpPr>
          <p:cNvPr id="45" name="Rechthoek 44"/>
          <p:cNvSpPr/>
          <p:nvPr/>
        </p:nvSpPr>
        <p:spPr>
          <a:xfrm>
            <a:off x="4920403" y="3541086"/>
            <a:ext cx="1106272" cy="1145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8" name="Afbeelding 67"/>
          <p:cNvPicPr>
            <a:picLocks noChangeAspect="1"/>
          </p:cNvPicPr>
          <p:nvPr/>
        </p:nvPicPr>
        <p:blipFill rotWithShape="1">
          <a:blip r:embed="rId19"/>
          <a:srcRect l="58789" t="16315" r="38288"/>
          <a:stretch/>
        </p:blipFill>
        <p:spPr>
          <a:xfrm rot="833245">
            <a:off x="10929514" y="-269099"/>
            <a:ext cx="391679" cy="7276123"/>
          </a:xfrm>
          <a:prstGeom prst="rect">
            <a:avLst/>
          </a:prstGeom>
        </p:spPr>
      </p:pic>
      <p:cxnSp>
        <p:nvCxnSpPr>
          <p:cNvPr id="48" name="Rechte verbindingslijn 47"/>
          <p:cNvCxnSpPr/>
          <p:nvPr/>
        </p:nvCxnSpPr>
        <p:spPr>
          <a:xfrm flipH="1">
            <a:off x="10002565" y="-246797"/>
            <a:ext cx="1803237" cy="7381514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echte verbindingslijn 51"/>
          <p:cNvCxnSpPr/>
          <p:nvPr/>
        </p:nvCxnSpPr>
        <p:spPr>
          <a:xfrm flipH="1">
            <a:off x="8244967" y="-491431"/>
            <a:ext cx="1852119" cy="741805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Afbeelding 46"/>
          <p:cNvPicPr>
            <a:picLocks noChangeAspect="1"/>
          </p:cNvPicPr>
          <p:nvPr/>
        </p:nvPicPr>
        <p:blipFill rotWithShape="1">
          <a:blip r:embed="rId19"/>
          <a:srcRect l="58789" t="16315" r="38288"/>
          <a:stretch/>
        </p:blipFill>
        <p:spPr>
          <a:xfrm rot="833245">
            <a:off x="3299772" y="-128077"/>
            <a:ext cx="391679" cy="7276123"/>
          </a:xfrm>
          <a:prstGeom prst="rect">
            <a:avLst/>
          </a:prstGeom>
        </p:spPr>
      </p:pic>
      <p:pic>
        <p:nvPicPr>
          <p:cNvPr id="53" name="Afbeelding 52"/>
          <p:cNvPicPr>
            <a:picLocks noChangeAspect="1"/>
          </p:cNvPicPr>
          <p:nvPr/>
        </p:nvPicPr>
        <p:blipFill rotWithShape="1">
          <a:blip r:embed="rId19"/>
          <a:srcRect l="58789" t="16315" r="38288"/>
          <a:stretch/>
        </p:blipFill>
        <p:spPr>
          <a:xfrm rot="833245">
            <a:off x="1130901" y="-194100"/>
            <a:ext cx="391679" cy="7276123"/>
          </a:xfrm>
          <a:prstGeom prst="rect">
            <a:avLst/>
          </a:prstGeom>
        </p:spPr>
      </p:pic>
      <p:cxnSp>
        <p:nvCxnSpPr>
          <p:cNvPr id="12" name="Rechte verbindingslijn 11"/>
          <p:cNvCxnSpPr/>
          <p:nvPr/>
        </p:nvCxnSpPr>
        <p:spPr>
          <a:xfrm flipH="1">
            <a:off x="2852536" y="-430280"/>
            <a:ext cx="1852119" cy="741805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/>
          <p:cNvCxnSpPr/>
          <p:nvPr/>
        </p:nvCxnSpPr>
        <p:spPr>
          <a:xfrm flipH="1">
            <a:off x="196620" y="-303511"/>
            <a:ext cx="1852119" cy="741805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33"/>
          <p:cNvCxnSpPr/>
          <p:nvPr/>
        </p:nvCxnSpPr>
        <p:spPr>
          <a:xfrm flipH="1">
            <a:off x="666918" y="-527967"/>
            <a:ext cx="1852119" cy="741805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 flipH="1">
            <a:off x="2385158" y="-283333"/>
            <a:ext cx="1852119" cy="741805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echte verbindingslijn 62"/>
          <p:cNvCxnSpPr/>
          <p:nvPr/>
        </p:nvCxnSpPr>
        <p:spPr>
          <a:xfrm flipH="1">
            <a:off x="7843844" y="-560050"/>
            <a:ext cx="1852119" cy="741805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itel 1"/>
          <p:cNvSpPr txBox="1">
            <a:spLocks/>
          </p:cNvSpPr>
          <p:nvPr/>
        </p:nvSpPr>
        <p:spPr>
          <a:xfrm>
            <a:off x="3954577" y="2821745"/>
            <a:ext cx="43626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2400" b="1" dirty="0" err="1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Collaboration</a:t>
            </a:r>
            <a:r>
              <a:rPr lang="nl-BE" sz="24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/ </a:t>
            </a:r>
            <a:r>
              <a:rPr lang="nl-BE" sz="2400" b="1" dirty="0" err="1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Besoins</a:t>
            </a:r>
            <a:endParaRPr lang="nl-BE" sz="1100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kstvak 17"/>
          <p:cNvSpPr txBox="1"/>
          <p:nvPr/>
        </p:nvSpPr>
        <p:spPr>
          <a:xfrm>
            <a:off x="3576964" y="612249"/>
            <a:ext cx="503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600" b="1" i="1" dirty="0" smtClean="0">
                <a:solidFill>
                  <a:srgbClr val="002060"/>
                </a:solidFill>
              </a:rPr>
              <a:t>Offer </a:t>
            </a:r>
            <a:r>
              <a:rPr lang="nl-BE" sz="1600" b="1" i="1" dirty="0" err="1" smtClean="0">
                <a:solidFill>
                  <a:srgbClr val="002060"/>
                </a:solidFill>
              </a:rPr>
              <a:t>disabled</a:t>
            </a:r>
            <a:r>
              <a:rPr lang="nl-BE" sz="1600" b="1" i="1" dirty="0" smtClean="0">
                <a:solidFill>
                  <a:srgbClr val="002060"/>
                </a:solidFill>
              </a:rPr>
              <a:t> </a:t>
            </a:r>
            <a:r>
              <a:rPr lang="nl-BE" sz="1600" b="1" i="1" dirty="0" err="1" smtClean="0">
                <a:solidFill>
                  <a:srgbClr val="002060"/>
                </a:solidFill>
              </a:rPr>
              <a:t>all</a:t>
            </a:r>
            <a:r>
              <a:rPr lang="nl-BE" sz="1600" b="1" i="1" dirty="0" smtClean="0">
                <a:solidFill>
                  <a:srgbClr val="002060"/>
                </a:solidFill>
              </a:rPr>
              <a:t> </a:t>
            </a:r>
            <a:r>
              <a:rPr lang="nl-BE" sz="1600" b="1" i="1" dirty="0" err="1" smtClean="0">
                <a:solidFill>
                  <a:srgbClr val="002060"/>
                </a:solidFill>
              </a:rPr>
              <a:t>the</a:t>
            </a:r>
            <a:r>
              <a:rPr lang="nl-BE" sz="1600" b="1" i="1" dirty="0" smtClean="0">
                <a:solidFill>
                  <a:srgbClr val="002060"/>
                </a:solidFill>
              </a:rPr>
              <a:t> </a:t>
            </a:r>
            <a:r>
              <a:rPr lang="nl-BE" sz="1600" b="1" i="1" dirty="0" err="1" smtClean="0">
                <a:solidFill>
                  <a:srgbClr val="002060"/>
                </a:solidFill>
              </a:rPr>
              <a:t>opportunities</a:t>
            </a:r>
            <a:r>
              <a:rPr lang="nl-BE" sz="1600" b="1" i="1" dirty="0" smtClean="0">
                <a:solidFill>
                  <a:srgbClr val="002060"/>
                </a:solidFill>
              </a:rPr>
              <a:t> </a:t>
            </a:r>
            <a:r>
              <a:rPr lang="nl-BE" sz="1600" b="1" i="1" dirty="0" err="1" smtClean="0">
                <a:solidFill>
                  <a:srgbClr val="002060"/>
                </a:solidFill>
              </a:rPr>
              <a:t>to</a:t>
            </a:r>
            <a:r>
              <a:rPr lang="nl-BE" sz="1600" b="1" i="1" dirty="0" smtClean="0">
                <a:solidFill>
                  <a:srgbClr val="002060"/>
                </a:solidFill>
              </a:rPr>
              <a:t> </a:t>
            </a:r>
            <a:r>
              <a:rPr lang="nl-BE" sz="1600" b="1" i="1" dirty="0" err="1" smtClean="0">
                <a:solidFill>
                  <a:srgbClr val="002060"/>
                </a:solidFill>
              </a:rPr>
              <a:t>excell</a:t>
            </a:r>
            <a:r>
              <a:rPr lang="nl-BE" sz="1600" b="1" i="1" dirty="0" smtClean="0">
                <a:solidFill>
                  <a:srgbClr val="002060"/>
                </a:solidFill>
              </a:rPr>
              <a:t> in </a:t>
            </a:r>
            <a:r>
              <a:rPr lang="nl-BE" sz="1600" b="1" i="1" dirty="0" err="1" smtClean="0">
                <a:solidFill>
                  <a:srgbClr val="002060"/>
                </a:solidFill>
              </a:rPr>
              <a:t>their</a:t>
            </a:r>
            <a:r>
              <a:rPr lang="nl-BE" sz="1600" b="1" i="1" dirty="0" smtClean="0">
                <a:solidFill>
                  <a:srgbClr val="002060"/>
                </a:solidFill>
              </a:rPr>
              <a:t> </a:t>
            </a:r>
            <a:r>
              <a:rPr lang="nl-BE" sz="1600" b="1" i="1" dirty="0" err="1" smtClean="0">
                <a:solidFill>
                  <a:srgbClr val="002060"/>
                </a:solidFill>
              </a:rPr>
              <a:t>sports</a:t>
            </a:r>
            <a:r>
              <a:rPr lang="nl-BE" sz="1600" b="1" i="1" dirty="0" smtClean="0">
                <a:solidFill>
                  <a:srgbClr val="002060"/>
                </a:solidFill>
              </a:rPr>
              <a:t>, </a:t>
            </a:r>
            <a:r>
              <a:rPr lang="nl-BE" sz="1600" b="1" i="1" dirty="0" err="1" smtClean="0">
                <a:solidFill>
                  <a:srgbClr val="002060"/>
                </a:solidFill>
              </a:rPr>
              <a:t>for</a:t>
            </a:r>
            <a:r>
              <a:rPr lang="nl-BE" sz="1600" b="1" i="1" dirty="0" smtClean="0">
                <a:solidFill>
                  <a:srgbClr val="002060"/>
                </a:solidFill>
              </a:rPr>
              <a:t> </a:t>
            </a:r>
            <a:r>
              <a:rPr lang="nl-BE" sz="1600" b="1" i="1" dirty="0" err="1" smtClean="0">
                <a:solidFill>
                  <a:srgbClr val="002060"/>
                </a:solidFill>
              </a:rPr>
              <a:t>them</a:t>
            </a:r>
            <a:r>
              <a:rPr lang="nl-BE" sz="1600" b="1" i="1" dirty="0" smtClean="0">
                <a:solidFill>
                  <a:srgbClr val="002060"/>
                </a:solidFill>
              </a:rPr>
              <a:t> </a:t>
            </a:r>
            <a:r>
              <a:rPr lang="nl-BE" sz="1600" b="1" i="1" dirty="0" err="1" smtClean="0">
                <a:solidFill>
                  <a:srgbClr val="002060"/>
                </a:solidFill>
              </a:rPr>
              <a:t>to</a:t>
            </a:r>
            <a:r>
              <a:rPr lang="nl-BE" sz="1600" b="1" i="1" dirty="0" smtClean="0">
                <a:solidFill>
                  <a:srgbClr val="002060"/>
                </a:solidFill>
              </a:rPr>
              <a:t> </a:t>
            </a:r>
            <a:r>
              <a:rPr lang="nl-BE" sz="1600" b="1" i="1" dirty="0" err="1" smtClean="0">
                <a:solidFill>
                  <a:srgbClr val="002060"/>
                </a:solidFill>
              </a:rPr>
              <a:t>become</a:t>
            </a:r>
            <a:r>
              <a:rPr lang="nl-BE" sz="1600" b="1" i="1" dirty="0" smtClean="0">
                <a:solidFill>
                  <a:srgbClr val="002060"/>
                </a:solidFill>
              </a:rPr>
              <a:t> a source of </a:t>
            </a:r>
            <a:r>
              <a:rPr lang="nl-BE" sz="1600" b="1" i="1" dirty="0" err="1" smtClean="0">
                <a:solidFill>
                  <a:srgbClr val="002060"/>
                </a:solidFill>
              </a:rPr>
              <a:t>inspiration</a:t>
            </a:r>
            <a:r>
              <a:rPr lang="nl-BE" sz="1600" b="1" i="1" dirty="0" smtClean="0">
                <a:solidFill>
                  <a:srgbClr val="002060"/>
                </a:solidFill>
              </a:rPr>
              <a:t> </a:t>
            </a:r>
            <a:r>
              <a:rPr lang="nl-BE" sz="1600" b="1" i="1" dirty="0" err="1" smtClean="0">
                <a:solidFill>
                  <a:srgbClr val="002060"/>
                </a:solidFill>
              </a:rPr>
              <a:t>for</a:t>
            </a:r>
            <a:r>
              <a:rPr lang="nl-BE" sz="1600" b="1" i="1" dirty="0" smtClean="0">
                <a:solidFill>
                  <a:srgbClr val="002060"/>
                </a:solidFill>
              </a:rPr>
              <a:t> </a:t>
            </a:r>
            <a:r>
              <a:rPr lang="nl-BE" sz="1600" b="1" i="1" dirty="0" err="1" smtClean="0">
                <a:solidFill>
                  <a:srgbClr val="002060"/>
                </a:solidFill>
              </a:rPr>
              <a:t>the</a:t>
            </a:r>
            <a:r>
              <a:rPr lang="nl-BE" sz="1600" b="1" i="1" dirty="0" smtClean="0">
                <a:solidFill>
                  <a:srgbClr val="002060"/>
                </a:solidFill>
              </a:rPr>
              <a:t> </a:t>
            </a:r>
            <a:r>
              <a:rPr lang="nl-BE" sz="1600" b="1" i="1" dirty="0" err="1" smtClean="0">
                <a:solidFill>
                  <a:srgbClr val="002060"/>
                </a:solidFill>
              </a:rPr>
              <a:t>Belgian</a:t>
            </a:r>
            <a:r>
              <a:rPr lang="nl-BE" sz="1600" b="1" i="1" dirty="0" smtClean="0">
                <a:solidFill>
                  <a:srgbClr val="002060"/>
                </a:solidFill>
              </a:rPr>
              <a:t> society </a:t>
            </a:r>
            <a:r>
              <a:rPr lang="nl-BE" sz="1600" b="1" i="1" dirty="0" err="1" smtClean="0">
                <a:solidFill>
                  <a:srgbClr val="002060"/>
                </a:solidFill>
              </a:rPr>
              <a:t>thanks</a:t>
            </a:r>
            <a:r>
              <a:rPr lang="nl-BE" sz="1600" b="1" i="1" dirty="0" smtClean="0">
                <a:solidFill>
                  <a:srgbClr val="002060"/>
                </a:solidFill>
              </a:rPr>
              <a:t> </a:t>
            </a:r>
            <a:r>
              <a:rPr lang="nl-BE" sz="1600" b="1" i="1" dirty="0" err="1" smtClean="0">
                <a:solidFill>
                  <a:srgbClr val="002060"/>
                </a:solidFill>
              </a:rPr>
              <a:t>to</a:t>
            </a:r>
            <a:r>
              <a:rPr lang="nl-BE" sz="1600" b="1" i="1" dirty="0" smtClean="0">
                <a:solidFill>
                  <a:srgbClr val="002060"/>
                </a:solidFill>
              </a:rPr>
              <a:t> </a:t>
            </a:r>
            <a:r>
              <a:rPr lang="nl-BE" sz="1600" b="1" i="1" dirty="0" err="1" smtClean="0">
                <a:solidFill>
                  <a:srgbClr val="002060"/>
                </a:solidFill>
              </a:rPr>
              <a:t>their</a:t>
            </a:r>
            <a:r>
              <a:rPr lang="nl-BE" sz="1600" b="1" i="1" dirty="0" smtClean="0">
                <a:solidFill>
                  <a:srgbClr val="002060"/>
                </a:solidFill>
              </a:rPr>
              <a:t> performances.</a:t>
            </a:r>
            <a:endParaRPr lang="nl-BE" sz="1600" b="1" i="1" dirty="0">
              <a:solidFill>
                <a:srgbClr val="002060"/>
              </a:solidFill>
            </a:endParaRPr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543" y="311305"/>
            <a:ext cx="1259982" cy="1331463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475" y="310062"/>
            <a:ext cx="1259982" cy="1331463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4"/>
          <a:srcRect t="27861" b="6467"/>
          <a:stretch/>
        </p:blipFill>
        <p:spPr>
          <a:xfrm>
            <a:off x="1287543" y="2101125"/>
            <a:ext cx="9644475" cy="3562698"/>
          </a:xfrm>
          <a:prstGeom prst="rect">
            <a:avLst/>
          </a:prstGeom>
        </p:spPr>
      </p:pic>
      <p:sp>
        <p:nvSpPr>
          <p:cNvPr id="23" name="Tekstvak 22"/>
          <p:cNvSpPr txBox="1"/>
          <p:nvPr/>
        </p:nvSpPr>
        <p:spPr>
          <a:xfrm>
            <a:off x="1321686" y="5663823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>
                <a:sym typeface="Wingdings" panose="05000000000000000000" pitchFamily="2" charset="2"/>
              </a:rPr>
              <a:t> </a:t>
            </a:r>
            <a:r>
              <a:rPr lang="nl-BE" dirty="0" err="1" smtClean="0">
                <a:sym typeface="Wingdings" panose="05000000000000000000" pitchFamily="2" charset="2"/>
              </a:rPr>
              <a:t>Athlètes</a:t>
            </a:r>
            <a:r>
              <a:rPr lang="nl-BE" dirty="0" smtClean="0">
                <a:sym typeface="Wingdings" panose="05000000000000000000" pitchFamily="2" charset="2"/>
              </a:rPr>
              <a:t> source </a:t>
            </a:r>
            <a:r>
              <a:rPr lang="nl-BE" dirty="0" err="1" smtClean="0">
                <a:sym typeface="Wingdings" panose="05000000000000000000" pitchFamily="2" charset="2"/>
              </a:rPr>
              <a:t>d’inspiration</a:t>
            </a:r>
            <a:endParaRPr lang="nl-BE" dirty="0"/>
          </a:p>
        </p:txBody>
      </p:sp>
      <p:sp>
        <p:nvSpPr>
          <p:cNvPr id="24" name="Tekstvak 23"/>
          <p:cNvSpPr txBox="1"/>
          <p:nvPr/>
        </p:nvSpPr>
        <p:spPr>
          <a:xfrm>
            <a:off x="4596082" y="5663823"/>
            <a:ext cx="3027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>
                <a:sym typeface="Wingdings" panose="05000000000000000000" pitchFamily="2" charset="2"/>
              </a:rPr>
              <a:t> Retour </a:t>
            </a:r>
            <a:r>
              <a:rPr lang="nl-BE" dirty="0" err="1" smtClean="0">
                <a:sym typeface="Wingdings" panose="05000000000000000000" pitchFamily="2" charset="2"/>
              </a:rPr>
              <a:t>partenaires</a:t>
            </a:r>
            <a:r>
              <a:rPr lang="nl-BE" dirty="0" smtClean="0">
                <a:sym typeface="Wingdings" panose="05000000000000000000" pitchFamily="2" charset="2"/>
              </a:rPr>
              <a:t> BPC</a:t>
            </a:r>
            <a:endParaRPr lang="nl-BE" dirty="0"/>
          </a:p>
        </p:txBody>
      </p:sp>
      <p:sp>
        <p:nvSpPr>
          <p:cNvPr id="25" name="Tekstvak 24"/>
          <p:cNvSpPr txBox="1"/>
          <p:nvPr/>
        </p:nvSpPr>
        <p:spPr>
          <a:xfrm>
            <a:off x="7904622" y="5663823"/>
            <a:ext cx="3027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>
                <a:sym typeface="Wingdings" panose="05000000000000000000" pitchFamily="2" charset="2"/>
              </a:rPr>
              <a:t> Promotion </a:t>
            </a:r>
            <a:r>
              <a:rPr lang="nl-BE" dirty="0" err="1" smtClean="0">
                <a:sym typeface="Wingdings" panose="05000000000000000000" pitchFamily="2" charset="2"/>
              </a:rPr>
              <a:t>valeurs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2468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99" r="27741"/>
          <a:stretch/>
        </p:blipFill>
        <p:spPr>
          <a:xfrm>
            <a:off x="4764150" y="0"/>
            <a:ext cx="7436950" cy="6858000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 rot="820942">
            <a:off x="4706042" y="-812953"/>
            <a:ext cx="2683587" cy="8293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/>
          <a:srcRect l="58789" t="16315" r="38288"/>
          <a:stretch/>
        </p:blipFill>
        <p:spPr>
          <a:xfrm rot="833245">
            <a:off x="7401363" y="-225493"/>
            <a:ext cx="391679" cy="7276123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57199" y="346331"/>
            <a:ext cx="43626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Campagnes</a:t>
            </a:r>
          </a:p>
        </p:txBody>
      </p:sp>
      <p:sp>
        <p:nvSpPr>
          <p:cNvPr id="9" name="Tijdelijke aanduiding voor inhoud 4"/>
          <p:cNvSpPr txBox="1">
            <a:spLocks/>
          </p:cNvSpPr>
          <p:nvPr/>
        </p:nvSpPr>
        <p:spPr>
          <a:xfrm>
            <a:off x="457198" y="1551810"/>
            <a:ext cx="5638801" cy="558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nl-BE" sz="1600" dirty="0">
              <a:solidFill>
                <a:srgbClr val="002060"/>
              </a:solidFill>
            </a:endParaRPr>
          </a:p>
          <a:p>
            <a:pPr algn="just"/>
            <a:r>
              <a:rPr lang="nl-BE" sz="2000" dirty="0" smtClean="0">
                <a:solidFill>
                  <a:srgbClr val="002060"/>
                </a:solidFill>
              </a:rPr>
              <a:t>2 moments-</a:t>
            </a:r>
            <a:r>
              <a:rPr lang="nl-BE" sz="2000" dirty="0" err="1" smtClean="0">
                <a:solidFill>
                  <a:srgbClr val="002060"/>
                </a:solidFill>
              </a:rPr>
              <a:t>clé</a:t>
            </a:r>
            <a:r>
              <a:rPr lang="nl-BE" sz="2000" dirty="0" smtClean="0">
                <a:solidFill>
                  <a:srgbClr val="002060"/>
                </a:solidFill>
              </a:rPr>
              <a:t> campagnes </a:t>
            </a:r>
            <a:r>
              <a:rPr lang="nl-BE" sz="2000" dirty="0" err="1" smtClean="0">
                <a:solidFill>
                  <a:srgbClr val="002060"/>
                </a:solidFill>
              </a:rPr>
              <a:t>télé</a:t>
            </a:r>
            <a:endParaRPr lang="nl-BE" sz="2000" dirty="0" smtClean="0">
              <a:solidFill>
                <a:srgbClr val="002060"/>
              </a:solidFill>
            </a:endParaRPr>
          </a:p>
          <a:p>
            <a:pPr algn="just"/>
            <a:r>
              <a:rPr lang="nl-BE" sz="2000" dirty="0">
                <a:solidFill>
                  <a:srgbClr val="002060"/>
                </a:solidFill>
              </a:rPr>
              <a:t>2018 : ‘</a:t>
            </a:r>
            <a:r>
              <a:rPr lang="nl-BE" sz="2000" dirty="0" err="1">
                <a:solidFill>
                  <a:srgbClr val="002060"/>
                </a:solidFill>
              </a:rPr>
              <a:t>naissance</a:t>
            </a:r>
            <a:r>
              <a:rPr lang="nl-BE" sz="2000" dirty="0">
                <a:solidFill>
                  <a:srgbClr val="002060"/>
                </a:solidFill>
              </a:rPr>
              <a:t>’ </a:t>
            </a:r>
            <a:r>
              <a:rPr lang="nl-BE" sz="2000" dirty="0" err="1">
                <a:solidFill>
                  <a:srgbClr val="002060"/>
                </a:solidFill>
              </a:rPr>
              <a:t>Paralympic</a:t>
            </a:r>
            <a:r>
              <a:rPr lang="nl-BE" sz="2000" dirty="0">
                <a:solidFill>
                  <a:srgbClr val="002060"/>
                </a:solidFill>
              </a:rPr>
              <a:t> Team Belgium</a:t>
            </a:r>
          </a:p>
          <a:p>
            <a:pPr marL="0" indent="0" algn="just">
              <a:buNone/>
            </a:pPr>
            <a:r>
              <a:rPr lang="nl-BE" sz="1600" dirty="0">
                <a:solidFill>
                  <a:srgbClr val="002060"/>
                </a:solidFill>
              </a:rPr>
              <a:t>	</a:t>
            </a:r>
            <a:r>
              <a:rPr lang="nl-BE" sz="1600" dirty="0" smtClean="0">
                <a:solidFill>
                  <a:srgbClr val="002060"/>
                </a:solidFill>
              </a:rPr>
              <a:t>2019 = </a:t>
            </a:r>
            <a:r>
              <a:rPr lang="nl-BE" sz="1600" dirty="0" err="1" smtClean="0">
                <a:solidFill>
                  <a:srgbClr val="002060"/>
                </a:solidFill>
              </a:rPr>
              <a:t>phase</a:t>
            </a:r>
            <a:r>
              <a:rPr lang="nl-BE" sz="1600" dirty="0" smtClean="0">
                <a:solidFill>
                  <a:srgbClr val="002060"/>
                </a:solidFill>
              </a:rPr>
              <a:t> </a:t>
            </a:r>
            <a:r>
              <a:rPr lang="nl-BE" sz="1600" dirty="0" err="1" smtClean="0">
                <a:solidFill>
                  <a:srgbClr val="002060"/>
                </a:solidFill>
              </a:rPr>
              <a:t>street</a:t>
            </a:r>
            <a:r>
              <a:rPr lang="nl-BE" sz="1600" dirty="0" smtClean="0">
                <a:solidFill>
                  <a:srgbClr val="002060"/>
                </a:solidFill>
              </a:rPr>
              <a:t> marketing</a:t>
            </a:r>
          </a:p>
          <a:p>
            <a:pPr algn="just"/>
            <a:r>
              <a:rPr lang="nl-BE" sz="2000" dirty="0" smtClean="0">
                <a:solidFill>
                  <a:srgbClr val="002060"/>
                </a:solidFill>
              </a:rPr>
              <a:t>2020 : campagne </a:t>
            </a:r>
            <a:r>
              <a:rPr lang="nl-BE" sz="2000" dirty="0" err="1" smtClean="0">
                <a:solidFill>
                  <a:srgbClr val="002060"/>
                </a:solidFill>
              </a:rPr>
              <a:t>participation</a:t>
            </a:r>
            <a:r>
              <a:rPr lang="nl-BE" sz="2000" dirty="0" smtClean="0">
                <a:solidFill>
                  <a:srgbClr val="002060"/>
                </a:solidFill>
              </a:rPr>
              <a:t> Tokyo 2020</a:t>
            </a:r>
          </a:p>
          <a:p>
            <a:pPr marL="0" indent="0" algn="just">
              <a:buNone/>
            </a:pPr>
            <a:endParaRPr lang="nl-BE" sz="2000" dirty="0">
              <a:solidFill>
                <a:srgbClr val="002060"/>
              </a:solidFill>
            </a:endParaRPr>
          </a:p>
          <a:p>
            <a:pPr algn="just">
              <a:buFont typeface="Wingdings" panose="05000000000000000000" pitchFamily="2" charset="2"/>
              <a:buChar char="à"/>
            </a:pPr>
            <a:r>
              <a:rPr lang="nl-BE" sz="18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Focus </a:t>
            </a:r>
            <a:r>
              <a:rPr lang="nl-BE" sz="18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sur</a:t>
            </a:r>
            <a:r>
              <a:rPr lang="nl-BE" sz="18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2 campagnes/</a:t>
            </a:r>
            <a:r>
              <a:rPr lang="nl-BE" sz="18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années</a:t>
            </a:r>
            <a:endParaRPr lang="nl-BE" sz="1800" dirty="0" smtClean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pPr algn="just">
              <a:buFont typeface="Wingdings" panose="05000000000000000000" pitchFamily="2" charset="2"/>
              <a:buChar char="à"/>
            </a:pPr>
            <a:r>
              <a:rPr lang="nl-BE" sz="1800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nl-BE" sz="1800" dirty="0" smtClean="0">
                <a:solidFill>
                  <a:srgbClr val="002060"/>
                </a:solidFill>
                <a:sym typeface="Wingdings" panose="05000000000000000000" pitchFamily="2" charset="2"/>
              </a:rPr>
              <a:t>Budget en </a:t>
            </a:r>
            <a:r>
              <a:rPr lang="nl-BE" sz="18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fonction</a:t>
            </a:r>
            <a:r>
              <a:rPr lang="nl-BE" sz="18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de ? </a:t>
            </a:r>
            <a:endParaRPr lang="nl-BE" sz="1800" dirty="0" smtClean="0">
              <a:solidFill>
                <a:srgbClr val="002060"/>
              </a:solidFill>
            </a:endParaRPr>
          </a:p>
          <a:p>
            <a:pPr algn="just"/>
            <a:endParaRPr lang="nl-BE" sz="18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nl-BE" sz="8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nl-BE" sz="16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nl-BE" sz="1600" dirty="0" smtClean="0">
              <a:solidFill>
                <a:srgbClr val="002060"/>
              </a:solidFill>
            </a:endParaRPr>
          </a:p>
          <a:p>
            <a:pPr algn="just"/>
            <a:endParaRPr lang="nl-BE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1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718" y="0"/>
            <a:ext cx="9978901" cy="6858000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 rot="820942">
            <a:off x="4808852" y="-785333"/>
            <a:ext cx="2565453" cy="8293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/>
          <a:srcRect l="58789" t="16315" r="38288"/>
          <a:stretch/>
        </p:blipFill>
        <p:spPr>
          <a:xfrm rot="833245">
            <a:off x="7401363" y="-225493"/>
            <a:ext cx="391679" cy="7276123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 rot="843208">
            <a:off x="5607200" y="-1018751"/>
            <a:ext cx="1758777" cy="8293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457199" y="346331"/>
            <a:ext cx="43626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Paralympic</a:t>
            </a:r>
            <a:r>
              <a:rPr lang="nl-BE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Team Belgium</a:t>
            </a:r>
          </a:p>
        </p:txBody>
      </p:sp>
      <p:sp>
        <p:nvSpPr>
          <p:cNvPr id="11" name="Tijdelijke aanduiding voor inhoud 4"/>
          <p:cNvSpPr txBox="1">
            <a:spLocks/>
          </p:cNvSpPr>
          <p:nvPr/>
        </p:nvSpPr>
        <p:spPr>
          <a:xfrm>
            <a:off x="457198" y="1551810"/>
            <a:ext cx="6172202" cy="558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nl-BE" sz="1600" dirty="0">
              <a:solidFill>
                <a:srgbClr val="002060"/>
              </a:solidFill>
            </a:endParaRPr>
          </a:p>
          <a:p>
            <a:pPr algn="just"/>
            <a:r>
              <a:rPr lang="nl-BE" sz="2000" dirty="0" err="1" smtClean="0">
                <a:solidFill>
                  <a:srgbClr val="002060"/>
                </a:solidFill>
              </a:rPr>
              <a:t>Nouveau</a:t>
            </a:r>
            <a:r>
              <a:rPr lang="nl-BE" sz="2000" dirty="0" smtClean="0">
                <a:solidFill>
                  <a:srgbClr val="002060"/>
                </a:solidFill>
              </a:rPr>
              <a:t> </a:t>
            </a:r>
            <a:r>
              <a:rPr lang="nl-BE" sz="2000" dirty="0" err="1" smtClean="0">
                <a:solidFill>
                  <a:srgbClr val="002060"/>
                </a:solidFill>
              </a:rPr>
              <a:t>produit</a:t>
            </a:r>
            <a:r>
              <a:rPr lang="nl-BE" sz="2000" dirty="0" smtClean="0">
                <a:solidFill>
                  <a:srgbClr val="002060"/>
                </a:solidFill>
              </a:rPr>
              <a:t> pour </a:t>
            </a:r>
            <a:r>
              <a:rPr lang="nl-BE" sz="2000" dirty="0" err="1" smtClean="0">
                <a:solidFill>
                  <a:srgbClr val="002060"/>
                </a:solidFill>
              </a:rPr>
              <a:t>communication</a:t>
            </a:r>
            <a:r>
              <a:rPr lang="nl-BE" sz="2000" dirty="0" smtClean="0">
                <a:solidFill>
                  <a:srgbClr val="002060"/>
                </a:solidFill>
              </a:rPr>
              <a:t> grand public</a:t>
            </a:r>
          </a:p>
          <a:p>
            <a:pPr algn="just"/>
            <a:r>
              <a:rPr lang="nl-BE" sz="2000" dirty="0" err="1" smtClean="0">
                <a:solidFill>
                  <a:srgbClr val="002060"/>
                </a:solidFill>
              </a:rPr>
              <a:t>Accentue</a:t>
            </a:r>
            <a:r>
              <a:rPr lang="nl-BE" sz="2000" dirty="0" smtClean="0">
                <a:solidFill>
                  <a:srgbClr val="002060"/>
                </a:solidFill>
              </a:rPr>
              <a:t> </a:t>
            </a:r>
            <a:r>
              <a:rPr lang="nl-BE" sz="2000" dirty="0" err="1" smtClean="0">
                <a:solidFill>
                  <a:srgbClr val="002060"/>
                </a:solidFill>
              </a:rPr>
              <a:t>collaboration</a:t>
            </a:r>
            <a:r>
              <a:rPr lang="nl-BE" sz="2000" dirty="0" smtClean="0">
                <a:solidFill>
                  <a:srgbClr val="002060"/>
                </a:solidFill>
              </a:rPr>
              <a:t> des 3 </a:t>
            </a:r>
            <a:r>
              <a:rPr lang="nl-BE" sz="2000" dirty="0" err="1" smtClean="0">
                <a:solidFill>
                  <a:srgbClr val="002060"/>
                </a:solidFill>
              </a:rPr>
              <a:t>entités</a:t>
            </a:r>
            <a:r>
              <a:rPr lang="nl-BE" sz="2000" dirty="0" smtClean="0">
                <a:solidFill>
                  <a:srgbClr val="002060"/>
                </a:solidFill>
              </a:rPr>
              <a:t> du Mouvement </a:t>
            </a:r>
            <a:r>
              <a:rPr lang="nl-BE" sz="2000" dirty="0" err="1" smtClean="0">
                <a:solidFill>
                  <a:srgbClr val="002060"/>
                </a:solidFill>
              </a:rPr>
              <a:t>paralympique</a:t>
            </a:r>
            <a:endParaRPr lang="nl-BE" sz="2000" dirty="0" smtClean="0">
              <a:solidFill>
                <a:srgbClr val="002060"/>
              </a:solidFill>
            </a:endParaRPr>
          </a:p>
          <a:p>
            <a:pPr lvl="1" algn="just"/>
            <a:r>
              <a:rPr lang="nl-BE" sz="1400" dirty="0" err="1" smtClean="0">
                <a:solidFill>
                  <a:srgbClr val="002060"/>
                </a:solidFill>
              </a:rPr>
              <a:t>Belgian</a:t>
            </a:r>
            <a:r>
              <a:rPr lang="nl-BE" sz="1400" dirty="0" smtClean="0">
                <a:solidFill>
                  <a:srgbClr val="002060"/>
                </a:solidFill>
              </a:rPr>
              <a:t> </a:t>
            </a:r>
            <a:r>
              <a:rPr lang="nl-BE" sz="1400" dirty="0" err="1" smtClean="0">
                <a:solidFill>
                  <a:srgbClr val="002060"/>
                </a:solidFill>
              </a:rPr>
              <a:t>Paralympic</a:t>
            </a:r>
            <a:r>
              <a:rPr lang="nl-BE" sz="1400" dirty="0" smtClean="0">
                <a:solidFill>
                  <a:srgbClr val="002060"/>
                </a:solidFill>
              </a:rPr>
              <a:t> </a:t>
            </a:r>
            <a:r>
              <a:rPr lang="nl-BE" sz="1400" dirty="0" err="1" smtClean="0">
                <a:solidFill>
                  <a:srgbClr val="002060"/>
                </a:solidFill>
              </a:rPr>
              <a:t>Committee</a:t>
            </a:r>
            <a:r>
              <a:rPr lang="nl-BE" sz="1400" dirty="0" smtClean="0">
                <a:solidFill>
                  <a:srgbClr val="002060"/>
                </a:solidFill>
              </a:rPr>
              <a:t> (</a:t>
            </a:r>
            <a:r>
              <a:rPr lang="nl-BE" sz="1400" dirty="0" err="1" smtClean="0">
                <a:solidFill>
                  <a:srgbClr val="002060"/>
                </a:solidFill>
              </a:rPr>
              <a:t>coupole</a:t>
            </a:r>
            <a:r>
              <a:rPr lang="nl-BE" sz="1400" dirty="0" smtClean="0">
                <a:solidFill>
                  <a:srgbClr val="002060"/>
                </a:solidFill>
              </a:rPr>
              <a:t>)</a:t>
            </a:r>
          </a:p>
          <a:p>
            <a:pPr lvl="1" algn="just"/>
            <a:r>
              <a:rPr lang="nl-BE" sz="1400" dirty="0" smtClean="0">
                <a:solidFill>
                  <a:srgbClr val="002060"/>
                </a:solidFill>
              </a:rPr>
              <a:t>Wall.-</a:t>
            </a:r>
            <a:r>
              <a:rPr lang="nl-BE" sz="1400" dirty="0" err="1">
                <a:solidFill>
                  <a:srgbClr val="002060"/>
                </a:solidFill>
              </a:rPr>
              <a:t>B</a:t>
            </a:r>
            <a:r>
              <a:rPr lang="nl-BE" sz="1400" dirty="0" err="1" smtClean="0">
                <a:solidFill>
                  <a:srgbClr val="002060"/>
                </a:solidFill>
              </a:rPr>
              <a:t>rux</a:t>
            </a:r>
            <a:r>
              <a:rPr lang="nl-BE" sz="1400" dirty="0" smtClean="0">
                <a:solidFill>
                  <a:srgbClr val="002060"/>
                </a:solidFill>
              </a:rPr>
              <a:t>. : </a:t>
            </a:r>
            <a:r>
              <a:rPr lang="nl-BE" sz="1400" dirty="0" err="1" smtClean="0">
                <a:solidFill>
                  <a:srgbClr val="002060"/>
                </a:solidFill>
              </a:rPr>
              <a:t>Ligue</a:t>
            </a:r>
            <a:r>
              <a:rPr lang="nl-BE" sz="1400" dirty="0" smtClean="0">
                <a:solidFill>
                  <a:srgbClr val="002060"/>
                </a:solidFill>
              </a:rPr>
              <a:t> Handisport </a:t>
            </a:r>
            <a:r>
              <a:rPr lang="nl-BE" sz="1400" dirty="0" err="1" smtClean="0">
                <a:solidFill>
                  <a:srgbClr val="002060"/>
                </a:solidFill>
              </a:rPr>
              <a:t>Francophone</a:t>
            </a:r>
            <a:r>
              <a:rPr lang="nl-BE" sz="1400" dirty="0" smtClean="0">
                <a:solidFill>
                  <a:srgbClr val="002060"/>
                </a:solidFill>
              </a:rPr>
              <a:t> (</a:t>
            </a:r>
            <a:r>
              <a:rPr lang="nl-BE" sz="1400" dirty="0" err="1" smtClean="0">
                <a:solidFill>
                  <a:srgbClr val="002060"/>
                </a:solidFill>
              </a:rPr>
              <a:t>Adeps</a:t>
            </a:r>
            <a:r>
              <a:rPr lang="nl-BE" sz="1400" dirty="0" smtClean="0">
                <a:solidFill>
                  <a:srgbClr val="002060"/>
                </a:solidFill>
              </a:rPr>
              <a:t>)</a:t>
            </a:r>
          </a:p>
          <a:p>
            <a:pPr lvl="1" algn="just"/>
            <a:r>
              <a:rPr lang="nl-BE" sz="1400" dirty="0" err="1" smtClean="0">
                <a:solidFill>
                  <a:srgbClr val="002060"/>
                </a:solidFill>
              </a:rPr>
              <a:t>Flandres</a:t>
            </a:r>
            <a:r>
              <a:rPr lang="nl-BE" sz="1400" dirty="0" smtClean="0">
                <a:solidFill>
                  <a:srgbClr val="002060"/>
                </a:solidFill>
              </a:rPr>
              <a:t> : Parantee (Sport Vlaanderen)</a:t>
            </a:r>
          </a:p>
          <a:p>
            <a:pPr marL="0" indent="0" algn="just">
              <a:buNone/>
            </a:pPr>
            <a:endParaRPr lang="nl-BE" sz="800" dirty="0" smtClean="0">
              <a:solidFill>
                <a:srgbClr val="002060"/>
              </a:solidFill>
            </a:endParaRPr>
          </a:p>
          <a:p>
            <a:pPr algn="just"/>
            <a:r>
              <a:rPr lang="nl-BE" sz="2000" dirty="0" err="1" smtClean="0">
                <a:solidFill>
                  <a:srgbClr val="002060"/>
                </a:solidFill>
              </a:rPr>
              <a:t>Personification</a:t>
            </a:r>
            <a:r>
              <a:rPr lang="nl-BE" sz="2000" dirty="0" smtClean="0">
                <a:solidFill>
                  <a:srgbClr val="002060"/>
                </a:solidFill>
              </a:rPr>
              <a:t> ‘excellence, ‘</a:t>
            </a:r>
            <a:r>
              <a:rPr lang="nl-BE" sz="2000" dirty="0" err="1" smtClean="0">
                <a:solidFill>
                  <a:srgbClr val="002060"/>
                </a:solidFill>
              </a:rPr>
              <a:t>inspiration</a:t>
            </a:r>
            <a:r>
              <a:rPr lang="nl-BE" sz="2000" dirty="0" smtClean="0">
                <a:solidFill>
                  <a:srgbClr val="002060"/>
                </a:solidFill>
              </a:rPr>
              <a:t>’ des </a:t>
            </a:r>
            <a:r>
              <a:rPr lang="nl-BE" sz="2000" dirty="0" err="1" smtClean="0">
                <a:solidFill>
                  <a:srgbClr val="002060"/>
                </a:solidFill>
              </a:rPr>
              <a:t>athlètes</a:t>
            </a:r>
            <a:r>
              <a:rPr lang="nl-BE" sz="2000" dirty="0" smtClean="0">
                <a:solidFill>
                  <a:srgbClr val="002060"/>
                </a:solidFill>
              </a:rPr>
              <a:t> </a:t>
            </a:r>
            <a:r>
              <a:rPr lang="nl-BE" sz="2000" dirty="0" err="1" smtClean="0">
                <a:solidFill>
                  <a:srgbClr val="002060"/>
                </a:solidFill>
              </a:rPr>
              <a:t>Paralympiques</a:t>
            </a:r>
            <a:endParaRPr lang="nl-BE" sz="2000" dirty="0" smtClean="0">
              <a:solidFill>
                <a:srgbClr val="002060"/>
              </a:solidFill>
            </a:endParaRPr>
          </a:p>
          <a:p>
            <a:pPr algn="just"/>
            <a:r>
              <a:rPr lang="nl-BE" sz="2000" dirty="0" err="1" smtClean="0">
                <a:solidFill>
                  <a:srgbClr val="002060"/>
                </a:solidFill>
              </a:rPr>
              <a:t>Recrutement</a:t>
            </a:r>
            <a:r>
              <a:rPr lang="nl-BE" sz="2000" dirty="0" smtClean="0">
                <a:solidFill>
                  <a:srgbClr val="002060"/>
                </a:solidFill>
              </a:rPr>
              <a:t> de supporters</a:t>
            </a:r>
            <a:endParaRPr lang="nl-BE" sz="20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nl-BE" sz="1600" dirty="0" smtClean="0">
              <a:solidFill>
                <a:srgbClr val="002060"/>
              </a:solidFill>
            </a:endParaRPr>
          </a:p>
          <a:p>
            <a:pPr algn="just"/>
            <a:endParaRPr lang="nl-BE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90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718" y="0"/>
            <a:ext cx="9978901" cy="6858000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 rot="820942">
            <a:off x="4808852" y="-785333"/>
            <a:ext cx="2565453" cy="8293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/>
          <a:srcRect l="58789" t="16315" r="38288"/>
          <a:stretch/>
        </p:blipFill>
        <p:spPr>
          <a:xfrm rot="833245">
            <a:off x="7401363" y="-225493"/>
            <a:ext cx="391679" cy="7276123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 rot="843208">
            <a:off x="5607200" y="-1018751"/>
            <a:ext cx="1758777" cy="8293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457199" y="346331"/>
            <a:ext cx="43626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Paralympic</a:t>
            </a:r>
            <a:r>
              <a:rPr lang="nl-BE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Team Belgium</a:t>
            </a:r>
          </a:p>
        </p:txBody>
      </p:sp>
      <p:sp>
        <p:nvSpPr>
          <p:cNvPr id="11" name="Tijdelijke aanduiding voor inhoud 4"/>
          <p:cNvSpPr txBox="1">
            <a:spLocks/>
          </p:cNvSpPr>
          <p:nvPr/>
        </p:nvSpPr>
        <p:spPr>
          <a:xfrm>
            <a:off x="457198" y="1551810"/>
            <a:ext cx="6172202" cy="558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nl-BE" sz="1600" dirty="0">
              <a:solidFill>
                <a:srgbClr val="002060"/>
              </a:solidFill>
            </a:endParaRPr>
          </a:p>
          <a:p>
            <a:pPr algn="just"/>
            <a:r>
              <a:rPr lang="nl-BE" sz="2000" dirty="0" err="1" smtClean="0">
                <a:solidFill>
                  <a:srgbClr val="002060"/>
                </a:solidFill>
              </a:rPr>
              <a:t>Lancement</a:t>
            </a:r>
            <a:r>
              <a:rPr lang="nl-BE" sz="2000" dirty="0" smtClean="0">
                <a:solidFill>
                  <a:srgbClr val="002060"/>
                </a:solidFill>
              </a:rPr>
              <a:t> </a:t>
            </a:r>
            <a:r>
              <a:rPr lang="nl-BE" sz="2000" dirty="0" err="1" smtClean="0">
                <a:solidFill>
                  <a:srgbClr val="002060"/>
                </a:solidFill>
              </a:rPr>
              <a:t>septembre</a:t>
            </a:r>
            <a:endParaRPr lang="nl-BE" sz="2000" dirty="0">
              <a:solidFill>
                <a:srgbClr val="002060"/>
              </a:solidFill>
            </a:endParaRPr>
          </a:p>
          <a:p>
            <a:pPr algn="just"/>
            <a:r>
              <a:rPr lang="nl-BE" sz="2000" dirty="0" smtClean="0">
                <a:solidFill>
                  <a:srgbClr val="002060"/>
                </a:solidFill>
              </a:rPr>
              <a:t>Evénement </a:t>
            </a:r>
            <a:r>
              <a:rPr lang="nl-BE" sz="2000" dirty="0" err="1" smtClean="0">
                <a:solidFill>
                  <a:srgbClr val="002060"/>
                </a:solidFill>
              </a:rPr>
              <a:t>Parc</a:t>
            </a:r>
            <a:r>
              <a:rPr lang="nl-BE" sz="2000" dirty="0" smtClean="0">
                <a:solidFill>
                  <a:srgbClr val="002060"/>
                </a:solidFill>
              </a:rPr>
              <a:t> </a:t>
            </a:r>
            <a:r>
              <a:rPr lang="nl-BE" sz="2000" dirty="0" err="1" smtClean="0">
                <a:solidFill>
                  <a:srgbClr val="002060"/>
                </a:solidFill>
              </a:rPr>
              <a:t>Cinquantenaire</a:t>
            </a:r>
            <a:endParaRPr lang="nl-BE" sz="2000" dirty="0" smtClean="0">
              <a:solidFill>
                <a:srgbClr val="002060"/>
              </a:solidFill>
            </a:endParaRPr>
          </a:p>
          <a:p>
            <a:pPr algn="just"/>
            <a:r>
              <a:rPr lang="nl-BE" sz="2000" dirty="0" smtClean="0">
                <a:solidFill>
                  <a:srgbClr val="002060"/>
                </a:solidFill>
              </a:rPr>
              <a:t>Clip </a:t>
            </a:r>
            <a:r>
              <a:rPr lang="nl-BE" sz="2000" dirty="0" err="1" smtClean="0">
                <a:solidFill>
                  <a:srgbClr val="002060"/>
                </a:solidFill>
              </a:rPr>
              <a:t>social</a:t>
            </a:r>
            <a:r>
              <a:rPr lang="nl-BE" sz="2000" dirty="0" smtClean="0">
                <a:solidFill>
                  <a:srgbClr val="002060"/>
                </a:solidFill>
              </a:rPr>
              <a:t> + </a:t>
            </a:r>
            <a:r>
              <a:rPr lang="nl-BE" sz="2000" dirty="0" err="1" smtClean="0">
                <a:solidFill>
                  <a:srgbClr val="002060"/>
                </a:solidFill>
              </a:rPr>
              <a:t>télé</a:t>
            </a:r>
            <a:r>
              <a:rPr lang="nl-BE" sz="2000" dirty="0" smtClean="0">
                <a:solidFill>
                  <a:srgbClr val="002060"/>
                </a:solidFill>
              </a:rPr>
              <a:t> </a:t>
            </a:r>
            <a:r>
              <a:rPr lang="nl-BE" sz="2000" dirty="0" smtClean="0">
                <a:solidFill>
                  <a:srgbClr val="002060"/>
                </a:solidFill>
                <a:sym typeface="Wingdings" panose="05000000000000000000" pitchFamily="2" charset="2"/>
              </a:rPr>
              <a:t> </a:t>
            </a:r>
            <a:r>
              <a:rPr lang="nl-BE" sz="20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importance</a:t>
            </a:r>
            <a:r>
              <a:rPr lang="nl-BE" sz="20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nl-BE" sz="20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collaboration</a:t>
            </a:r>
            <a:endParaRPr lang="nl-BE" sz="2000" dirty="0" smtClean="0">
              <a:solidFill>
                <a:srgbClr val="002060"/>
              </a:solidFill>
            </a:endParaRPr>
          </a:p>
          <a:p>
            <a:pPr algn="just"/>
            <a:r>
              <a:rPr lang="nl-BE" sz="2000" dirty="0" smtClean="0">
                <a:solidFill>
                  <a:srgbClr val="002060"/>
                </a:solidFill>
              </a:rPr>
              <a:t>Print + digital</a:t>
            </a:r>
          </a:p>
          <a:p>
            <a:pPr marL="0" indent="0" algn="just">
              <a:buNone/>
            </a:pPr>
            <a:endParaRPr lang="nl-BE" sz="2000" dirty="0">
              <a:solidFill>
                <a:srgbClr val="002060"/>
              </a:solidFill>
            </a:endParaRPr>
          </a:p>
          <a:p>
            <a:pPr algn="just">
              <a:buFont typeface="Wingdings" panose="05000000000000000000" pitchFamily="2" charset="2"/>
              <a:buChar char="à"/>
            </a:pPr>
            <a:r>
              <a:rPr lang="nl-BE" sz="2000" dirty="0" smtClean="0">
                <a:solidFill>
                  <a:srgbClr val="002060"/>
                </a:solidFill>
                <a:sym typeface="Wingdings" panose="05000000000000000000" pitchFamily="2" charset="2"/>
              </a:rPr>
              <a:t>Message : 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nl-BE" sz="1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Nous</a:t>
            </a:r>
            <a:r>
              <a:rPr lang="nl-BE" sz="1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nl-BE" sz="1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créons</a:t>
            </a:r>
            <a:r>
              <a:rPr lang="nl-BE" sz="1600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nl-BE" sz="1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nouveau</a:t>
            </a:r>
            <a:r>
              <a:rPr lang="nl-BE" sz="1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nl-BE" sz="1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produit</a:t>
            </a:r>
            <a:endParaRPr lang="nl-BE" sz="1600" dirty="0" smtClean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nl-BE" sz="1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Découvrez</a:t>
            </a:r>
            <a:r>
              <a:rPr lang="nl-BE" sz="1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les </a:t>
            </a:r>
            <a:r>
              <a:rPr lang="nl-BE" sz="1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athlètes</a:t>
            </a:r>
            <a:r>
              <a:rPr lang="nl-BE" sz="1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et </a:t>
            </a:r>
            <a:r>
              <a:rPr lang="nl-BE" sz="1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leurs</a:t>
            </a:r>
            <a:r>
              <a:rPr lang="nl-BE" sz="1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nl-BE" sz="1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histoires</a:t>
            </a:r>
            <a:endParaRPr lang="nl-BE" sz="1600" dirty="0" smtClean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nl-BE" sz="1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Excellence de </a:t>
            </a:r>
            <a:r>
              <a:rPr lang="nl-BE" sz="1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quelques-uns</a:t>
            </a:r>
            <a:r>
              <a:rPr lang="nl-BE" sz="1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, </a:t>
            </a:r>
            <a:r>
              <a:rPr lang="nl-BE" sz="1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capable</a:t>
            </a:r>
            <a:r>
              <a:rPr lang="nl-BE" sz="1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nl-BE" sz="1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d’inspirer</a:t>
            </a:r>
            <a:r>
              <a:rPr lang="nl-BE" sz="1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nl-BE" sz="1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le</a:t>
            </a:r>
            <a:r>
              <a:rPr lang="nl-BE" sz="16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plus grand </a:t>
            </a:r>
            <a:r>
              <a:rPr lang="nl-BE" sz="16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nombre</a:t>
            </a:r>
            <a:endParaRPr lang="nl-BE" sz="16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nl-BE" sz="1600" dirty="0" smtClean="0">
              <a:solidFill>
                <a:srgbClr val="002060"/>
              </a:solidFill>
            </a:endParaRPr>
          </a:p>
          <a:p>
            <a:pPr algn="just"/>
            <a:endParaRPr lang="nl-BE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67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BEDC4E0-7222-48AC-A923-6A2543A41D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"/>
          <a:stretch/>
        </p:blipFill>
        <p:spPr>
          <a:xfrm>
            <a:off x="5619590" y="0"/>
            <a:ext cx="9814612" cy="685800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 rot="820942">
            <a:off x="4808852" y="-785333"/>
            <a:ext cx="2565453" cy="8293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/>
          <a:srcRect l="58789" t="16315" r="38288"/>
          <a:stretch/>
        </p:blipFill>
        <p:spPr>
          <a:xfrm rot="833245">
            <a:off x="7401363" y="-225493"/>
            <a:ext cx="391679" cy="7276123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199" y="346331"/>
            <a:ext cx="43626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Campagne Tokyo</a:t>
            </a:r>
          </a:p>
        </p:txBody>
      </p:sp>
      <p:sp>
        <p:nvSpPr>
          <p:cNvPr id="9" name="Tijdelijke aanduiding voor inhoud 4"/>
          <p:cNvSpPr txBox="1">
            <a:spLocks/>
          </p:cNvSpPr>
          <p:nvPr/>
        </p:nvSpPr>
        <p:spPr>
          <a:xfrm>
            <a:off x="457198" y="1551810"/>
            <a:ext cx="5638801" cy="558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nl-BE" sz="1600" dirty="0">
              <a:solidFill>
                <a:srgbClr val="002060"/>
              </a:solidFill>
            </a:endParaRPr>
          </a:p>
          <a:p>
            <a:pPr algn="just"/>
            <a:r>
              <a:rPr lang="nl-BE" sz="2000" dirty="0" err="1" smtClean="0">
                <a:solidFill>
                  <a:srgbClr val="002060"/>
                </a:solidFill>
              </a:rPr>
              <a:t>Plusieurs</a:t>
            </a:r>
            <a:r>
              <a:rPr lang="nl-BE" sz="2000" dirty="0" smtClean="0">
                <a:solidFill>
                  <a:srgbClr val="002060"/>
                </a:solidFill>
              </a:rPr>
              <a:t> </a:t>
            </a:r>
            <a:r>
              <a:rPr lang="nl-BE" sz="2000" dirty="0" err="1" smtClean="0">
                <a:solidFill>
                  <a:srgbClr val="002060"/>
                </a:solidFill>
              </a:rPr>
              <a:t>phases</a:t>
            </a:r>
            <a:r>
              <a:rPr lang="nl-BE" sz="2000" dirty="0" smtClean="0">
                <a:solidFill>
                  <a:srgbClr val="002060"/>
                </a:solidFill>
              </a:rPr>
              <a:t> </a:t>
            </a:r>
            <a:r>
              <a:rPr lang="nl-BE" sz="2000" dirty="0" err="1" smtClean="0">
                <a:solidFill>
                  <a:srgbClr val="002060"/>
                </a:solidFill>
              </a:rPr>
              <a:t>àpd</a:t>
            </a:r>
            <a:r>
              <a:rPr lang="nl-BE" sz="2000" dirty="0" smtClean="0">
                <a:solidFill>
                  <a:srgbClr val="002060"/>
                </a:solidFill>
              </a:rPr>
              <a:t> </a:t>
            </a:r>
            <a:r>
              <a:rPr lang="nl-BE" sz="2000" dirty="0" err="1" smtClean="0">
                <a:solidFill>
                  <a:srgbClr val="002060"/>
                </a:solidFill>
              </a:rPr>
              <a:t>avril</a:t>
            </a:r>
            <a:r>
              <a:rPr lang="nl-BE" sz="2000" dirty="0" smtClean="0">
                <a:solidFill>
                  <a:srgbClr val="002060"/>
                </a:solidFill>
              </a:rPr>
              <a:t> 2019</a:t>
            </a:r>
          </a:p>
          <a:p>
            <a:pPr algn="just"/>
            <a:r>
              <a:rPr lang="nl-BE" sz="2000" dirty="0" smtClean="0">
                <a:solidFill>
                  <a:srgbClr val="002060"/>
                </a:solidFill>
              </a:rPr>
              <a:t>Focus print + </a:t>
            </a:r>
            <a:r>
              <a:rPr lang="nl-BE" sz="2000" dirty="0" err="1" smtClean="0">
                <a:solidFill>
                  <a:srgbClr val="002060"/>
                </a:solidFill>
              </a:rPr>
              <a:t>street</a:t>
            </a:r>
            <a:r>
              <a:rPr lang="nl-BE" sz="2000" dirty="0" smtClean="0">
                <a:solidFill>
                  <a:srgbClr val="002060"/>
                </a:solidFill>
              </a:rPr>
              <a:t> marketing en 2019</a:t>
            </a:r>
          </a:p>
          <a:p>
            <a:pPr algn="just"/>
            <a:r>
              <a:rPr lang="nl-BE" sz="2000" dirty="0" smtClean="0">
                <a:solidFill>
                  <a:srgbClr val="002060"/>
                </a:solidFill>
              </a:rPr>
              <a:t>2020 : équipe Tokyo / </a:t>
            </a:r>
            <a:r>
              <a:rPr lang="nl-BE" sz="2000" dirty="0" err="1" smtClean="0">
                <a:solidFill>
                  <a:srgbClr val="002060"/>
                </a:solidFill>
              </a:rPr>
              <a:t>participation</a:t>
            </a:r>
            <a:endParaRPr lang="nl-BE" sz="2000" dirty="0" smtClean="0">
              <a:solidFill>
                <a:srgbClr val="002060"/>
              </a:solidFill>
            </a:endParaRP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nl-BE" sz="1600" dirty="0" err="1" smtClean="0">
                <a:solidFill>
                  <a:srgbClr val="002060"/>
                </a:solidFill>
              </a:rPr>
              <a:t>Espace</a:t>
            </a:r>
            <a:r>
              <a:rPr lang="nl-BE" sz="1600" dirty="0" smtClean="0">
                <a:solidFill>
                  <a:srgbClr val="002060"/>
                </a:solidFill>
              </a:rPr>
              <a:t> </a:t>
            </a:r>
            <a:r>
              <a:rPr lang="nl-BE" sz="1600" dirty="0" err="1" smtClean="0">
                <a:solidFill>
                  <a:srgbClr val="002060"/>
                </a:solidFill>
              </a:rPr>
              <a:t>télé</a:t>
            </a:r>
            <a:r>
              <a:rPr lang="nl-BE" sz="1600" dirty="0" smtClean="0">
                <a:solidFill>
                  <a:srgbClr val="002060"/>
                </a:solidFill>
              </a:rPr>
              <a:t>/radio/digital = !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nl-BE" sz="1600" dirty="0" smtClean="0">
                <a:solidFill>
                  <a:srgbClr val="002060"/>
                </a:solidFill>
              </a:rPr>
              <a:t>Période focus = </a:t>
            </a:r>
            <a:r>
              <a:rPr lang="nl-BE" sz="1600" dirty="0" err="1" smtClean="0">
                <a:solidFill>
                  <a:srgbClr val="002060"/>
                </a:solidFill>
              </a:rPr>
              <a:t>entre</a:t>
            </a:r>
            <a:r>
              <a:rPr lang="nl-BE" sz="1600" dirty="0" smtClean="0">
                <a:solidFill>
                  <a:srgbClr val="002060"/>
                </a:solidFill>
              </a:rPr>
              <a:t> JO et JP</a:t>
            </a:r>
            <a:endParaRPr lang="nl-BE" sz="16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nl-BE" sz="8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nl-BE" sz="16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nl-BE" sz="1600" dirty="0" smtClean="0">
              <a:solidFill>
                <a:srgbClr val="002060"/>
              </a:solidFill>
            </a:endParaRPr>
          </a:p>
          <a:p>
            <a:pPr algn="just"/>
            <a:endParaRPr lang="nl-BE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1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12"/>
          <a:stretch/>
        </p:blipFill>
        <p:spPr>
          <a:xfrm>
            <a:off x="7940451" y="-499400"/>
            <a:ext cx="5611406" cy="7357400"/>
          </a:xfrm>
          <a:prstGeom prst="rect">
            <a:avLst/>
          </a:prstGeom>
        </p:spPr>
      </p:pic>
      <p:sp>
        <p:nvSpPr>
          <p:cNvPr id="30" name="Rechthoek 29"/>
          <p:cNvSpPr/>
          <p:nvPr/>
        </p:nvSpPr>
        <p:spPr>
          <a:xfrm rot="843208">
            <a:off x="7037716" y="-967584"/>
            <a:ext cx="1758777" cy="8293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31" name="Rechte verbindingslijn 30"/>
          <p:cNvCxnSpPr/>
          <p:nvPr/>
        </p:nvCxnSpPr>
        <p:spPr>
          <a:xfrm flipH="1">
            <a:off x="5586875" y="-376615"/>
            <a:ext cx="1852119" cy="7418050"/>
          </a:xfrm>
          <a:prstGeom prst="line">
            <a:avLst/>
          </a:prstGeom>
          <a:ln w="539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2" descr="data:image/png;base64,iVBORw0KGgoAAAANSUhEUgAAAPUAAADNCAMAAABXRsaXAAAAgVBMVEX////+/v6rq6ulpaXDw8OGhobX19fh4eHGxsbc3NycnJySkpJ/f3+1tbXR0dG/v793d3fu7u5wcHAAAABnZ2f29vbw8PBLS0vMzMxaWlro6OiwsLBVVVVjY2NxcXHa2tqMjIxCQkI+Pj4mJiYxMTGXl5c6OjouLi4gICAYGBgLCwuKrO9fAAAJZklEQVR4nO2diXaqsBZAmWSeBZkVbW3fe///gQ9FJkXCOWCj62bftVrbQpINyclA9HL8vwj3upRrlpz7ssJxXRYrk0r7feBqoHOasmibYlMI8vqFqnN5kTUvlcdTGfPSJg9S8NlKcBQMTtOT70CAXbWZpXuBdWiLxckXd9cfTM6JfBWSRegkkcOd62sVi6cfM/NWLuLa1ryWBdE+03jOqX8hWRxnu5Ex95ZpZWRWFXu3aRKUvbgsckOF15iJUq5ozadSEBVnObz+JNx+G1yS31lJZMgeIQFPLqPAuZ5uNscqV9vUMqPorJESmF3StaxVI/o2hV5VTu3bd7H+7mV6cnIFezw33hb2p0S06ivGyVnzh6w9PrXEomrna5ivYR3KYnDcW0qbZv2tudnnrnKHqlgcc98QHNnzdhc8T3YEw8+PgRiHXZJN/eYUe1jcWM/zjbXUfLG1Yrl5IMrh41/k22UI3WEGiuzoph8kNYFv6o6sDE8V4vbVY+HSuExyI17SzhdZp455zM/xiPE1aev2QjbGcw4rRvNW2hNSdTzpNDOPkYjuztHWvHQ+fm+cqXNj5VbZBQeWdNCmqk8clpb5ry8qE0c8zwFhHSqi6+9dR7F302m3Iakcv2VPTnPbZhtPOjmXZu67fqlC2znYWnHMS+909Q0lwrFtoQ2Att86eA43UbawjpJ81c7y4Gw/aWejgKx5tTzlhtOlP1nBuS6MV9qzg0/Z3d+RUNajF8/4qvZ9F9nswets66oyJd9uY3w7RSNcYK8JaBzvz2yAutSlPn1KdvezrOdHM5tudE1p5liHiuBGvvUYMhWSitQdYMYTx7UYXeDj77WG7EYazS42onxDbuZE61QyqumiLo9eQ1LD5jirqw26cHk9mZmy6a4sL07fDWe8nvGKZfrupjdJHUlm2to2Tj/VSOj5AdO3gxuWPQ0I1U83ejkJhNYznnWdQGjrydfeeZrdU2v+oBe/vkUIQjYxSIVi7wd36v55br8NkBpoak//vYp2xs9xM14jRq15JXOjQpDJYS4k90g7p1fJbNeqXz8knZ7LvqdAupzPRoQDFKnrZvs8Wqfq5lgY9syOn1jFq9g6GJnFZjZS3tQ0LnGvLYlErENzh3t1JM4Og18OrWWnzE9lWytmdGlzMtea/qtOTy73VtpLmj+IgR4OMrSGhRwhhAxyeVvPf1ynmwa31lVHH/wmAnHmf8f9bGm8iPeTYsUWTdM4V5Tuxrkf2KakQHZJAbqcxsuWe0puSx61dRXt80Ifmy6SCGf1wtxIX1+dOz7lUufcxhgzxeY1K4hcUamcq3/7HD6AbxKyyMdcsGcex4XZrEEcaSz8lJ2sF/urtXlLApMScZxyS3g3bzYcZ/MKAZu79gtSfYmu1smCNWd11sD3gkacHYQ2scNqjpx1sZ8gJ1drUSQf+gwNsJKjydLz6strDwtJz9kteSqiF1frSh6NRxwj1TRDRcsZu0xVhHU0QAMDh/A+kcBdY/gvfsEQXNd428kkOw2b52w7Ja5+AVwIQoXwhq1cW+8hKzxDeEwL41M5liTngmofZkeGDhXRyTbYW662zqZW5Qggo+kylgQzMbmNUrwInwi651zC3N5/jChrRqQRaoH1irSgsqFZYB3+T2msS3w9BS1OrsUC62uzvu7Q4BwTncphzUesc1lgrQdcs0Njl6NbJ2SYshoLQmgidjPNHN2wFeJc+AXgrcOt0lmfBeLxT0hftWVmCrz14T98Z23vscmQl+1eAL5dn12us/aO6AnrvHWFdZmxXPeE4lKp2xWkAjue39G41+gazm8vwbe1FrGXj8q9Rtdw+ff6AKaxVs7IdLyPima6f/naWu+wQ/HPiuHR9cxuPfwbMeG7sGiCjwU907w26561iZy9EZ4yvwbsqoK97a2HX8gM1BopnREp9lKL39dvnXV4xCU06zHb2mBDaFRv3+s950IOxanMr5Erw+FXHQZ71iWuE6SylsLjgri8rUN2z1p1USlRWTfDLJxVmvr37WVnvcsxdRW1RrqcJ7tSCBS3Xbn959eoofjYVqA/QMb0HOF/bxWzb61jHvxQGZohs9VuzXpgffDB6fC4i76cGRtiHtGj5uFtzzo8IcIxlY6Lw826ivbNJP19KQFiqkwnhOPC2baJvANrAf7gB9lxLucAD73ytmmNA2sNPtukFMxQl1tsx9zDnVe/4NnmkoeLy4Cv/UTtGyuG1i44Mi55zLYMeBjdtnZDa2v0fSlT0LNOoet1dtus76y9AJjS/J0k6wN9biGe2pd3+0hdYLXBr0svBxpSom499M567vsUboB2c65NCizrVzdPurM2YDdPoTMcrQlhneZh29WNO2sbNhQ/UOu3LsAi6TnvXt9Z7yKQB70IfgH2Vs2g9/zyfle8D6k2Mo2l8A5QVAm/evPoe2sRMhSne6v7780mo2179/Pe+lDMT8ij8VyvD+TRud4fbd9b8z+E68dz7Y5qyKV+DYDFn6I/AHt4t4s/+wZ6dNYJ+wAWcrb9Z7YP1krhB0FQFMXPz/GYJEXhu+amPBuCIIiW5TiSGtu2onke1XFZg7GZy1c/8j5/7x7Pe56i2HYcq5JjVYiiUWViuvsgSJLj8Yt2LLuwEVVpHoO+Cf8JA8ZbWOP6TrB1e/B7WOOWcj79XjPr+TBrGOcFbwxaDWYNgFnDYNbUYNYAmDWM97DGLWx8uLWJ2xXDrGEwa2owawB4a8QmlvVh1gCYNQxmTQ1mDYBZw3gLawO3MebTrXELtcwaBrOmBrMGgLeG77R9AcwaALOGwaypwawBMGsYb2F9xm16+3BrHfehVcwaBrOmBrMGgLeWNuRjXs6fW6v4j7VcD2YNgFnDYNbUYNYAPtwa9Ka7DmYNg1lTg1kDYNYw5HeYfTBrAMwaBrOmBrMGwKxhvIW1gPus9w+3Ri7UMmsYzJoazBrAAmvcB2+vy99bwz+VeH2YNQBmDYNZU4NZA/h06xJ12odbIzdMMGsYzJoazBoA3lqDftb4K2DWAJg1DGZNDWYNgFnDeAtr9Z+0tnFLlswaBrOmBrMGsMA6QZ22Ln9urTBrWjBrAMwaBrOmxr9pjdw68OHWCrOeD7MGZsisafH31jn5mJfz59Yp/L+NXh9mDYBZw2DW1GDWAJg1jLewTnGDBmYNzJBZ04JZA1hgfRTfgAXWKO1QF94A1Kc18rU1Bkx2LwBbeuR5nw2z/nf4P1BzdSL/M7SOAAAAAElFTkSuQmCC"/>
          <p:cNvSpPr>
            <a:spLocks noChangeAspect="1" noChangeArrowheads="1"/>
          </p:cNvSpPr>
          <p:nvPr/>
        </p:nvSpPr>
        <p:spPr bwMode="auto">
          <a:xfrm>
            <a:off x="155575" y="-936625"/>
            <a:ext cx="23336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6" name="AutoShape 4" descr="data:image/png;base64,iVBORw0KGgoAAAANSUhEUgAAAPUAAADNCAMAAABXRsaXAAAAgVBMVEX////+/v6rq6ulpaXDw8OGhobX19fh4eHGxsbc3NycnJySkpJ/f3+1tbXR0dG/v793d3fu7u5wcHAAAABnZ2f29vbw8PBLS0vMzMxaWlro6OiwsLBVVVVjY2NxcXHa2tqMjIxCQkI+Pj4mJiYxMTGXl5c6OjouLi4gICAYGBgLCwuKrO9fAAAJZklEQVR4nO2diXaqsBZAmWSeBZkVbW3fe///gQ9FJkXCOWCj62bftVrbQpINyclA9HL8vwj3upRrlpz7ssJxXRYrk0r7feBqoHOasmibYlMI8vqFqnN5kTUvlcdTGfPSJg9S8NlKcBQMTtOT70CAXbWZpXuBdWiLxckXd9cfTM6JfBWSRegkkcOd62sVi6cfM/NWLuLa1ryWBdE+03jOqX8hWRxnu5Ex95ZpZWRWFXu3aRKUvbgsckOF15iJUq5ozadSEBVnObz+JNx+G1yS31lJZMgeIQFPLqPAuZ5uNscqV9vUMqPorJESmF3StaxVI/o2hV5VTu3bd7H+7mV6cnIFezw33hb2p0S06ivGyVnzh6w9PrXEomrna5ivYR3KYnDcW0qbZv2tudnnrnKHqlgcc98QHNnzdhc8T3YEw8+PgRiHXZJN/eYUe1jcWM/zjbXUfLG1Yrl5IMrh41/k22UI3WEGiuzoph8kNYFv6o6sDE8V4vbVY+HSuExyI17SzhdZp455zM/xiPE1aev2QjbGcw4rRvNW2hNSdTzpNDOPkYjuztHWvHQ+fm+cqXNj5VbZBQeWdNCmqk8clpb5ry8qE0c8zwFhHSqi6+9dR7F302m3Iakcv2VPTnPbZhtPOjmXZu67fqlC2znYWnHMS+909Q0lwrFtoQ2Att86eA43UbawjpJ81c7y4Gw/aWejgKx5tTzlhtOlP1nBuS6MV9qzg0/Z3d+RUNajF8/4qvZ9F9nswets66oyJd9uY3w7RSNcYK8JaBzvz2yAutSlPn1KdvezrOdHM5tudE1p5liHiuBGvvUYMhWSitQdYMYTx7UYXeDj77WG7EYazS42onxDbuZE61QyqumiLo9eQ1LD5jirqw26cHk9mZmy6a4sL07fDWe8nvGKZfrupjdJHUlm2to2Tj/VSOj5AdO3gxuWPQ0I1U83ejkJhNYznnWdQGjrydfeeZrdU2v+oBe/vkUIQjYxSIVi7wd36v55br8NkBpoak//vYp2xs9xM14jRq15JXOjQpDJYS4k90g7p1fJbNeqXz8knZ7LvqdAupzPRoQDFKnrZvs8Wqfq5lgY9syOn1jFq9g6GJnFZjZS3tQ0LnGvLYlErENzh3t1JM4Og18OrWWnzE9lWytmdGlzMtea/qtOTy73VtpLmj+IgR4OMrSGhRwhhAxyeVvPf1ynmwa31lVHH/wmAnHmf8f9bGm8iPeTYsUWTdM4V5Tuxrkf2KakQHZJAbqcxsuWe0puSx61dRXt80Ifmy6SCGf1wtxIX1+dOz7lUufcxhgzxeY1K4hcUamcq3/7HD6AbxKyyMdcsGcex4XZrEEcaSz8lJ2sF/urtXlLApMScZxyS3g3bzYcZ/MKAZu79gtSfYmu1smCNWd11sD3gkacHYQ2scNqjpx1sZ8gJ1drUSQf+gwNsJKjydLz6strDwtJz9kteSqiF1frSh6NRxwj1TRDRcsZu0xVhHU0QAMDh/A+kcBdY/gvfsEQXNd428kkOw2b52w7Ja5+AVwIQoXwhq1cW+8hKzxDeEwL41M5liTngmofZkeGDhXRyTbYW662zqZW5Qggo+kylgQzMbmNUrwInwi651zC3N5/jChrRqQRaoH1irSgsqFZYB3+T2msS3w9BS1OrsUC62uzvu7Q4BwTncphzUesc1lgrQdcs0Njl6NbJ2SYshoLQmgidjPNHN2wFeJc+AXgrcOt0lmfBeLxT0hftWVmCrz14T98Z23vscmQl+1eAL5dn12us/aO6AnrvHWFdZmxXPeE4lKp2xWkAjue39G41+gazm8vwbe1FrGXj8q9Rtdw+ff6AKaxVs7IdLyPima6f/naWu+wQ/HPiuHR9cxuPfwbMeG7sGiCjwU907w26561iZy9EZ4yvwbsqoK97a2HX8gM1BopnREp9lKL39dvnXV4xCU06zHb2mBDaFRv3+s950IOxanMr5Erw+FXHQZ71iWuE6SylsLjgri8rUN2z1p1USlRWTfDLJxVmvr37WVnvcsxdRW1RrqcJ7tSCBS3Xbn959eoofjYVqA/QMb0HOF/bxWzb61jHvxQGZohs9VuzXpgffDB6fC4i76cGRtiHtGj5uFtzzo8IcIxlY6Lw826ivbNJP19KQFiqkwnhOPC2baJvANrAf7gB9lxLucAD73ytmmNA2sNPtukFMxQl1tsx9zDnVe/4NnmkoeLy4Cv/UTtGyuG1i44Mi55zLYMeBjdtnZDa2v0fSlT0LNOoet1dtus76y9AJjS/J0k6wN9biGe2pd3+0hdYLXBr0svBxpSom499M567vsUboB2c65NCizrVzdPurM2YDdPoTMcrQlhneZh29WNO2sbNhQ/UOu3LsAi6TnvXt9Z7yKQB70IfgH2Vs2g9/zyfle8D6k2Mo2l8A5QVAm/evPoe2sRMhSne6v7780mo2179/Pe+lDMT8ij8VyvD+TRud4fbd9b8z+E68dz7Y5qyKV+DYDFn6I/AHt4t4s/+wZ6dNYJ+wAWcrb9Z7YP1krhB0FQFMXPz/GYJEXhu+amPBuCIIiW5TiSGtu2onke1XFZg7GZy1c/8j5/7x7Pe56i2HYcq5JjVYiiUWViuvsgSJLj8Yt2LLuwEVVpHoO+Cf8JA8ZbWOP6TrB1e/B7WOOWcj79XjPr+TBrGOcFbwxaDWYNgFnDYNbUYNYAmDWM97DGLWx8uLWJ2xXDrGEwa2owawB4a8QmlvVh1gCYNQxmTQ1mDYBZw3gLawO3MebTrXELtcwaBrOmBrMGgLeG77R9AcwaALOGwaypwawBMGsYb2F9xm16+3BrHfehVcwaBrOmBrMGgLeWNuRjXs6fW6v4j7VcD2YNgFnDYNbUYNYAPtwa9Ka7DmYNg1lTg1kDYNYw5HeYfTBrAMwaBrOmBrMGwKxhvIW1gPus9w+3Ri7UMmsYzJoazBrAAmvcB2+vy99bwz+VeH2YNQBmDYNZU4NZA/h06xJ12odbIzdMMGsYzJoazBoA3lqDftb4K2DWAJg1DGZNDWYNgFnDeAtr9Z+0tnFLlswaBrOmBrMGsMA6QZ22Ln9urTBrWjBrAMwaBrOmxr9pjdw68OHWCrOeD7MGZsisafH31jn5mJfz59Yp/L+NXh9mDYBZw2DW1GDWAJg1jLewTnGDBmYNzJBZ04JZA1hgfRTfgAXWKO1QF94A1Kc18rU1Bkx2LwBbeuR5nw2z/nf4P1BzdSL/M7SOAAAAAElFTkSuQmCC"/>
          <p:cNvSpPr>
            <a:spLocks noChangeAspect="1" noChangeArrowheads="1"/>
          </p:cNvSpPr>
          <p:nvPr/>
        </p:nvSpPr>
        <p:spPr bwMode="auto">
          <a:xfrm>
            <a:off x="307975" y="-784225"/>
            <a:ext cx="23336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3"/>
          <a:srcRect l="58789" t="16315" r="38288"/>
          <a:stretch/>
        </p:blipFill>
        <p:spPr>
          <a:xfrm rot="833245">
            <a:off x="8761220" y="-246595"/>
            <a:ext cx="391679" cy="7276123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457199" y="346331"/>
            <a:ext cx="43626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Partenaires</a:t>
            </a:r>
            <a:endParaRPr lang="nl-BE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jdelijke aanduiding voor inhoud 4"/>
          <p:cNvSpPr txBox="1">
            <a:spLocks/>
          </p:cNvSpPr>
          <p:nvPr/>
        </p:nvSpPr>
        <p:spPr>
          <a:xfrm>
            <a:off x="457198" y="1551810"/>
            <a:ext cx="5638801" cy="558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nl-BE" sz="1600" dirty="0">
              <a:solidFill>
                <a:srgbClr val="002060"/>
              </a:solidFill>
            </a:endParaRPr>
          </a:p>
          <a:p>
            <a:pPr algn="just"/>
            <a:r>
              <a:rPr lang="nl-BE" sz="2000" dirty="0" err="1" smtClean="0">
                <a:solidFill>
                  <a:srgbClr val="002060"/>
                </a:solidFill>
              </a:rPr>
              <a:t>Situation</a:t>
            </a:r>
            <a:r>
              <a:rPr lang="nl-BE" sz="2000" dirty="0" smtClean="0">
                <a:solidFill>
                  <a:srgbClr val="002060"/>
                </a:solidFill>
              </a:rPr>
              <a:t> </a:t>
            </a:r>
            <a:r>
              <a:rPr lang="nl-BE" sz="2000" dirty="0" err="1" smtClean="0">
                <a:solidFill>
                  <a:srgbClr val="002060"/>
                </a:solidFill>
              </a:rPr>
              <a:t>actuelle</a:t>
            </a:r>
            <a:endParaRPr lang="nl-BE" sz="20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nl-BE" sz="20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nl-BE" sz="18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nl-BE" sz="8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nl-BE" sz="16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nl-BE" sz="1600" dirty="0" smtClean="0">
              <a:solidFill>
                <a:srgbClr val="002060"/>
              </a:solidFill>
            </a:endParaRPr>
          </a:p>
          <a:p>
            <a:pPr algn="just"/>
            <a:endParaRPr lang="nl-BE" sz="1600" dirty="0">
              <a:solidFill>
                <a:srgbClr val="002060"/>
              </a:solidFill>
            </a:endParaRPr>
          </a:p>
        </p:txBody>
      </p:sp>
      <p:sp>
        <p:nvSpPr>
          <p:cNvPr id="15" name="Rechthoek 14"/>
          <p:cNvSpPr/>
          <p:nvPr/>
        </p:nvSpPr>
        <p:spPr>
          <a:xfrm>
            <a:off x="223753" y="2578326"/>
            <a:ext cx="8198427" cy="2316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 rotWithShape="1">
          <a:blip r:embed="rId4"/>
          <a:srcRect l="22201" t="56212" r="66699" b="27273"/>
          <a:stretch/>
        </p:blipFill>
        <p:spPr>
          <a:xfrm>
            <a:off x="1807853" y="2578327"/>
            <a:ext cx="1371600" cy="1147905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3" t="65427" r="29640" b="7733"/>
          <a:stretch/>
        </p:blipFill>
        <p:spPr>
          <a:xfrm>
            <a:off x="5193235" y="4075227"/>
            <a:ext cx="755749" cy="599633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7" t="67925" r="65855" b="11033"/>
          <a:stretch/>
        </p:blipFill>
        <p:spPr>
          <a:xfrm>
            <a:off x="3015102" y="4110805"/>
            <a:ext cx="1011183" cy="441779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58322" r="19732" b="2991"/>
          <a:stretch/>
        </p:blipFill>
        <p:spPr>
          <a:xfrm>
            <a:off x="7254417" y="3962025"/>
            <a:ext cx="1003113" cy="879680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8" b="19308"/>
          <a:stretch/>
        </p:blipFill>
        <p:spPr>
          <a:xfrm>
            <a:off x="6115484" y="4154428"/>
            <a:ext cx="969439" cy="524701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0" t="67847" r="37041" b="10176"/>
          <a:stretch/>
        </p:blipFill>
        <p:spPr>
          <a:xfrm>
            <a:off x="1322018" y="4179318"/>
            <a:ext cx="752211" cy="363226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70184" r="85067" b="11112"/>
          <a:stretch/>
        </p:blipFill>
        <p:spPr>
          <a:xfrm>
            <a:off x="4254283" y="4236779"/>
            <a:ext cx="772452" cy="335848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227" y="4059543"/>
            <a:ext cx="484877" cy="494105"/>
          </a:xfrm>
          <a:prstGeom prst="rect">
            <a:avLst/>
          </a:prstGeom>
        </p:spPr>
      </p:pic>
      <p:pic>
        <p:nvPicPr>
          <p:cNvPr id="24" name="Afbeelding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8" t="59211" r="57610"/>
          <a:stretch/>
        </p:blipFill>
        <p:spPr>
          <a:xfrm>
            <a:off x="435683" y="3920504"/>
            <a:ext cx="741561" cy="927473"/>
          </a:xfrm>
          <a:prstGeom prst="rect">
            <a:avLst/>
          </a:prstGeom>
        </p:spPr>
      </p:pic>
      <p:pic>
        <p:nvPicPr>
          <p:cNvPr id="26" name="Afbeelding 25"/>
          <p:cNvPicPr>
            <a:picLocks noChangeAspect="1"/>
          </p:cNvPicPr>
          <p:nvPr/>
        </p:nvPicPr>
        <p:blipFill rotWithShape="1">
          <a:blip r:embed="rId4"/>
          <a:srcRect l="39127" t="56212" r="52389" b="27273"/>
          <a:stretch/>
        </p:blipFill>
        <p:spPr>
          <a:xfrm>
            <a:off x="388822" y="2759877"/>
            <a:ext cx="882502" cy="966355"/>
          </a:xfrm>
          <a:prstGeom prst="rect">
            <a:avLst/>
          </a:prstGeom>
        </p:spPr>
      </p:pic>
      <p:pic>
        <p:nvPicPr>
          <p:cNvPr id="27" name="Afbeelding 26"/>
          <p:cNvPicPr>
            <a:picLocks noChangeAspect="1"/>
          </p:cNvPicPr>
          <p:nvPr/>
        </p:nvPicPr>
        <p:blipFill rotWithShape="1">
          <a:blip r:embed="rId4"/>
          <a:srcRect l="7671" t="56212" r="82884" b="27273"/>
          <a:stretch/>
        </p:blipFill>
        <p:spPr>
          <a:xfrm>
            <a:off x="3715983" y="2665460"/>
            <a:ext cx="1108974" cy="1090654"/>
          </a:xfrm>
          <a:prstGeom prst="rect">
            <a:avLst/>
          </a:prstGeom>
        </p:spPr>
      </p:pic>
      <p:pic>
        <p:nvPicPr>
          <p:cNvPr id="28" name="Afbeelding 27"/>
          <p:cNvPicPr>
            <a:picLocks noChangeAspect="1"/>
          </p:cNvPicPr>
          <p:nvPr/>
        </p:nvPicPr>
        <p:blipFill rotWithShape="1">
          <a:blip r:embed="rId4"/>
          <a:srcRect l="65846" t="56212" r="21591" b="25613"/>
          <a:stretch/>
        </p:blipFill>
        <p:spPr>
          <a:xfrm>
            <a:off x="5361487" y="2679018"/>
            <a:ext cx="1306889" cy="1063536"/>
          </a:xfrm>
          <a:prstGeom prst="rect">
            <a:avLst/>
          </a:prstGeom>
        </p:spPr>
      </p:pic>
      <p:pic>
        <p:nvPicPr>
          <p:cNvPr id="29" name="Afbeelding 28"/>
          <p:cNvPicPr>
            <a:picLocks noChangeAspect="1"/>
          </p:cNvPicPr>
          <p:nvPr/>
        </p:nvPicPr>
        <p:blipFill rotWithShape="1">
          <a:blip r:embed="rId4"/>
          <a:srcRect l="52434" t="56212" r="37447" b="27273"/>
          <a:stretch/>
        </p:blipFill>
        <p:spPr>
          <a:xfrm>
            <a:off x="7204906" y="2727608"/>
            <a:ext cx="1052624" cy="96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7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5CB04EA-A490-43FE-9FE6-77900B38D7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451" y="-83280"/>
            <a:ext cx="10410907" cy="694128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 rot="820942">
            <a:off x="4808852" y="-785333"/>
            <a:ext cx="2565453" cy="8293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/>
          <a:srcRect l="58789" t="16315" r="38288"/>
          <a:stretch/>
        </p:blipFill>
        <p:spPr>
          <a:xfrm rot="833245">
            <a:off x="7401363" y="-225493"/>
            <a:ext cx="391679" cy="7276123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457199" y="346331"/>
            <a:ext cx="43626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  <a:r>
              <a:rPr lang="nl-B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</a:t>
            </a:r>
            <a:r>
              <a:rPr lang="nl-B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Heroes</a:t>
            </a:r>
            <a:endParaRPr lang="nl-BE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jdelijke aanduiding voor inhoud 4"/>
          <p:cNvSpPr txBox="1">
            <a:spLocks/>
          </p:cNvSpPr>
          <p:nvPr/>
        </p:nvSpPr>
        <p:spPr>
          <a:xfrm>
            <a:off x="457198" y="1551810"/>
            <a:ext cx="6228706" cy="558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nl-BE" sz="1600" dirty="0">
              <a:solidFill>
                <a:srgbClr val="002060"/>
              </a:solidFill>
            </a:endParaRPr>
          </a:p>
          <a:p>
            <a:pPr algn="just"/>
            <a:r>
              <a:rPr lang="nl-BE" sz="2000" dirty="0" err="1" smtClean="0">
                <a:solidFill>
                  <a:srgbClr val="002060"/>
                </a:solidFill>
              </a:rPr>
              <a:t>Discussion</a:t>
            </a:r>
            <a:r>
              <a:rPr lang="nl-BE" sz="2000" dirty="0" smtClean="0">
                <a:solidFill>
                  <a:srgbClr val="002060"/>
                </a:solidFill>
              </a:rPr>
              <a:t> en cours</a:t>
            </a:r>
          </a:p>
          <a:p>
            <a:pPr algn="just"/>
            <a:r>
              <a:rPr lang="nl-BE" sz="2000" dirty="0" smtClean="0">
                <a:solidFill>
                  <a:srgbClr val="002060"/>
                </a:solidFill>
              </a:rPr>
              <a:t>Maison de </a:t>
            </a:r>
            <a:r>
              <a:rPr lang="nl-BE" sz="2000" dirty="0" err="1" smtClean="0">
                <a:solidFill>
                  <a:srgbClr val="002060"/>
                </a:solidFill>
              </a:rPr>
              <a:t>prod</a:t>
            </a:r>
            <a:r>
              <a:rPr lang="nl-BE" sz="2000" dirty="0">
                <a:solidFill>
                  <a:srgbClr val="002060"/>
                </a:solidFill>
              </a:rPr>
              <a:t>.</a:t>
            </a:r>
            <a:r>
              <a:rPr lang="nl-BE" sz="2000" dirty="0" smtClean="0">
                <a:solidFill>
                  <a:srgbClr val="002060"/>
                </a:solidFill>
              </a:rPr>
              <a:t> ~ 4à5 </a:t>
            </a:r>
            <a:r>
              <a:rPr lang="nl-BE" sz="2000" dirty="0" err="1" smtClean="0">
                <a:solidFill>
                  <a:srgbClr val="002060"/>
                </a:solidFill>
              </a:rPr>
              <a:t>partenaires</a:t>
            </a:r>
            <a:r>
              <a:rPr lang="nl-BE" sz="2000" dirty="0" smtClean="0">
                <a:solidFill>
                  <a:srgbClr val="002060"/>
                </a:solidFill>
              </a:rPr>
              <a:t> de BPC</a:t>
            </a:r>
          </a:p>
          <a:p>
            <a:pPr algn="just"/>
            <a:r>
              <a:rPr lang="nl-BE" sz="2000" dirty="0" smtClean="0">
                <a:solidFill>
                  <a:srgbClr val="002060"/>
                </a:solidFill>
              </a:rPr>
              <a:t>Films de 2minutes high-</a:t>
            </a:r>
            <a:r>
              <a:rPr lang="nl-BE" sz="2000" dirty="0" err="1" smtClean="0">
                <a:solidFill>
                  <a:srgbClr val="002060"/>
                </a:solidFill>
              </a:rPr>
              <a:t>quality</a:t>
            </a:r>
            <a:r>
              <a:rPr lang="nl-BE" sz="2000" dirty="0" smtClean="0">
                <a:solidFill>
                  <a:srgbClr val="002060"/>
                </a:solidFill>
              </a:rPr>
              <a:t> </a:t>
            </a:r>
            <a:r>
              <a:rPr lang="nl-BE" sz="2000" dirty="0" err="1" smtClean="0">
                <a:solidFill>
                  <a:srgbClr val="002060"/>
                </a:solidFill>
              </a:rPr>
              <a:t>sur</a:t>
            </a:r>
            <a:r>
              <a:rPr lang="nl-BE" sz="2000" dirty="0" smtClean="0">
                <a:solidFill>
                  <a:srgbClr val="002060"/>
                </a:solidFill>
              </a:rPr>
              <a:t> </a:t>
            </a:r>
            <a:r>
              <a:rPr lang="nl-BE" sz="2000" dirty="0" err="1" smtClean="0">
                <a:solidFill>
                  <a:srgbClr val="002060"/>
                </a:solidFill>
              </a:rPr>
              <a:t>vie</a:t>
            </a:r>
            <a:r>
              <a:rPr lang="nl-BE" sz="2000" dirty="0" smtClean="0">
                <a:solidFill>
                  <a:srgbClr val="002060"/>
                </a:solidFill>
              </a:rPr>
              <a:t> </a:t>
            </a:r>
            <a:r>
              <a:rPr lang="nl-BE" sz="2000" dirty="0" err="1" smtClean="0">
                <a:solidFill>
                  <a:srgbClr val="002060"/>
                </a:solidFill>
              </a:rPr>
              <a:t>d’athlètes</a:t>
            </a:r>
            <a:endParaRPr lang="nl-BE" sz="2000" dirty="0" smtClean="0">
              <a:solidFill>
                <a:srgbClr val="002060"/>
              </a:solidFill>
            </a:endParaRPr>
          </a:p>
          <a:p>
            <a:pPr algn="just"/>
            <a:r>
              <a:rPr lang="nl-BE" sz="2000" dirty="0" smtClean="0">
                <a:solidFill>
                  <a:srgbClr val="002060"/>
                </a:solidFill>
              </a:rPr>
              <a:t>Recherche de </a:t>
            </a:r>
            <a:r>
              <a:rPr lang="nl-BE" sz="2000" dirty="0" err="1" smtClean="0">
                <a:solidFill>
                  <a:srgbClr val="002060"/>
                </a:solidFill>
              </a:rPr>
              <a:t>collaboration</a:t>
            </a:r>
            <a:r>
              <a:rPr lang="nl-BE" sz="2000" dirty="0" smtClean="0">
                <a:solidFill>
                  <a:srgbClr val="002060"/>
                </a:solidFill>
              </a:rPr>
              <a:t> </a:t>
            </a:r>
            <a:r>
              <a:rPr lang="nl-BE" sz="2000" dirty="0" err="1" smtClean="0">
                <a:solidFill>
                  <a:srgbClr val="002060"/>
                </a:solidFill>
              </a:rPr>
              <a:t>avec</a:t>
            </a:r>
            <a:r>
              <a:rPr lang="nl-BE" sz="2000" dirty="0" smtClean="0">
                <a:solidFill>
                  <a:srgbClr val="002060"/>
                </a:solidFill>
              </a:rPr>
              <a:t> </a:t>
            </a:r>
            <a:r>
              <a:rPr lang="nl-BE" sz="2000" dirty="0" err="1" smtClean="0">
                <a:solidFill>
                  <a:srgbClr val="002060"/>
                </a:solidFill>
              </a:rPr>
              <a:t>partenaires</a:t>
            </a:r>
            <a:r>
              <a:rPr lang="nl-BE" sz="2000" dirty="0" smtClean="0">
                <a:solidFill>
                  <a:srgbClr val="002060"/>
                </a:solidFill>
              </a:rPr>
              <a:t> média BPC</a:t>
            </a:r>
          </a:p>
          <a:p>
            <a:pPr algn="just"/>
            <a:endParaRPr lang="nl-BE" sz="18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nl-BE" sz="8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nl-BE" sz="16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nl-BE" sz="1600" dirty="0" smtClean="0">
              <a:solidFill>
                <a:srgbClr val="002060"/>
              </a:solidFill>
            </a:endParaRPr>
          </a:p>
          <a:p>
            <a:pPr algn="just"/>
            <a:endParaRPr lang="nl-BE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53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2">
            <a:extLst>
              <a:ext uri="{FF2B5EF4-FFF2-40B4-BE49-F238E27FC236}">
                <a16:creationId xmlns:a16="http://schemas.microsoft.com/office/drawing/2014/main" xmlns="" id="{D64BB26E-DA1D-4C17-921B-7D928AB4A6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1" r="34951"/>
          <a:stretch/>
        </p:blipFill>
        <p:spPr>
          <a:xfrm>
            <a:off x="6942221" y="0"/>
            <a:ext cx="5285221" cy="685800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 rot="820942">
            <a:off x="4808852" y="-785333"/>
            <a:ext cx="2565453" cy="8293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/>
          <a:srcRect l="58789" t="16315" r="38288"/>
          <a:stretch/>
        </p:blipFill>
        <p:spPr>
          <a:xfrm rot="833245">
            <a:off x="7401363" y="-225493"/>
            <a:ext cx="391679" cy="7276123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457199" y="346331"/>
            <a:ext cx="43626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 RTBF</a:t>
            </a:r>
            <a:endParaRPr lang="nl-BE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jdelijke aanduiding voor inhoud 4"/>
          <p:cNvSpPr txBox="1">
            <a:spLocks/>
          </p:cNvSpPr>
          <p:nvPr/>
        </p:nvSpPr>
        <p:spPr>
          <a:xfrm>
            <a:off x="457198" y="1551810"/>
            <a:ext cx="6228706" cy="558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nl-BE" sz="1600" dirty="0">
              <a:solidFill>
                <a:srgbClr val="002060"/>
              </a:solidFill>
            </a:endParaRPr>
          </a:p>
          <a:p>
            <a:pPr algn="just"/>
            <a:r>
              <a:rPr lang="nl-BE" sz="2000" dirty="0" err="1" smtClean="0">
                <a:solidFill>
                  <a:srgbClr val="002060"/>
                </a:solidFill>
              </a:rPr>
              <a:t>Droits</a:t>
            </a:r>
            <a:r>
              <a:rPr lang="nl-BE" sz="2000" dirty="0" smtClean="0">
                <a:solidFill>
                  <a:srgbClr val="002060"/>
                </a:solidFill>
              </a:rPr>
              <a:t> (~éditorial)</a:t>
            </a:r>
          </a:p>
          <a:p>
            <a:pPr algn="just"/>
            <a:r>
              <a:rPr lang="nl-BE" sz="2000" dirty="0" err="1" smtClean="0">
                <a:solidFill>
                  <a:srgbClr val="002060"/>
                </a:solidFill>
              </a:rPr>
              <a:t>Visibilité</a:t>
            </a:r>
            <a:r>
              <a:rPr lang="nl-BE" sz="2000" dirty="0" smtClean="0">
                <a:solidFill>
                  <a:srgbClr val="002060"/>
                </a:solidFill>
              </a:rPr>
              <a:t> </a:t>
            </a:r>
            <a:r>
              <a:rPr lang="nl-BE" sz="2000" dirty="0" err="1" smtClean="0">
                <a:solidFill>
                  <a:srgbClr val="002060"/>
                </a:solidFill>
              </a:rPr>
              <a:t>événements</a:t>
            </a:r>
            <a:endParaRPr lang="nl-BE" sz="2000" dirty="0" smtClean="0">
              <a:solidFill>
                <a:srgbClr val="002060"/>
              </a:solidFill>
            </a:endParaRPr>
          </a:p>
          <a:p>
            <a:pPr algn="just"/>
            <a:r>
              <a:rPr lang="nl-BE" sz="2000" dirty="0" err="1" smtClean="0">
                <a:solidFill>
                  <a:srgbClr val="002060"/>
                </a:solidFill>
              </a:rPr>
              <a:t>Visibilité</a:t>
            </a:r>
            <a:r>
              <a:rPr lang="nl-BE" sz="2000" dirty="0" smtClean="0">
                <a:solidFill>
                  <a:srgbClr val="002060"/>
                </a:solidFill>
              </a:rPr>
              <a:t> campagnes</a:t>
            </a:r>
          </a:p>
          <a:p>
            <a:pPr algn="just"/>
            <a:r>
              <a:rPr lang="nl-BE" sz="2000" dirty="0" err="1" smtClean="0">
                <a:solidFill>
                  <a:srgbClr val="002060"/>
                </a:solidFill>
              </a:rPr>
              <a:t>Accès</a:t>
            </a:r>
            <a:r>
              <a:rPr lang="nl-BE" sz="2000" dirty="0" smtClean="0">
                <a:solidFill>
                  <a:srgbClr val="002060"/>
                </a:solidFill>
              </a:rPr>
              <a:t>/</a:t>
            </a:r>
            <a:r>
              <a:rPr lang="nl-BE" sz="2000" dirty="0" err="1" smtClean="0">
                <a:solidFill>
                  <a:srgbClr val="002060"/>
                </a:solidFill>
              </a:rPr>
              <a:t>droits</a:t>
            </a:r>
            <a:r>
              <a:rPr lang="nl-BE" sz="2000" dirty="0" smtClean="0">
                <a:solidFill>
                  <a:srgbClr val="002060"/>
                </a:solidFill>
              </a:rPr>
              <a:t> images </a:t>
            </a:r>
            <a:r>
              <a:rPr lang="nl-BE" sz="2000" dirty="0" err="1" smtClean="0">
                <a:solidFill>
                  <a:srgbClr val="002060"/>
                </a:solidFill>
              </a:rPr>
              <a:t>athlètes</a:t>
            </a:r>
            <a:endParaRPr lang="nl-BE" sz="2000" dirty="0" smtClean="0">
              <a:solidFill>
                <a:srgbClr val="002060"/>
              </a:solidFill>
            </a:endParaRPr>
          </a:p>
          <a:p>
            <a:pPr algn="just"/>
            <a:r>
              <a:rPr lang="nl-BE" sz="2000" dirty="0" err="1" smtClean="0">
                <a:solidFill>
                  <a:srgbClr val="002060"/>
                </a:solidFill>
              </a:rPr>
              <a:t>Canaux</a:t>
            </a:r>
            <a:r>
              <a:rPr lang="nl-BE" sz="2000" dirty="0" smtClean="0">
                <a:solidFill>
                  <a:srgbClr val="002060"/>
                </a:solidFill>
              </a:rPr>
              <a:t> de </a:t>
            </a:r>
            <a:r>
              <a:rPr lang="nl-BE" sz="2000" dirty="0" err="1" smtClean="0">
                <a:solidFill>
                  <a:srgbClr val="002060"/>
                </a:solidFill>
              </a:rPr>
              <a:t>communication</a:t>
            </a:r>
            <a:endParaRPr lang="nl-BE" sz="2000" dirty="0">
              <a:solidFill>
                <a:srgbClr val="002060"/>
              </a:solidFill>
            </a:endParaRPr>
          </a:p>
          <a:p>
            <a:pPr algn="just"/>
            <a:r>
              <a:rPr lang="nl-BE" sz="2000" dirty="0" smtClean="0">
                <a:solidFill>
                  <a:srgbClr val="002060"/>
                </a:solidFill>
              </a:rPr>
              <a:t>B2B events</a:t>
            </a:r>
          </a:p>
          <a:p>
            <a:pPr algn="just"/>
            <a:r>
              <a:rPr lang="nl-BE" sz="2000" dirty="0" err="1" smtClean="0">
                <a:solidFill>
                  <a:srgbClr val="002060"/>
                </a:solidFill>
              </a:rPr>
              <a:t>Invitations</a:t>
            </a:r>
            <a:r>
              <a:rPr lang="nl-BE" sz="2000" dirty="0" smtClean="0">
                <a:solidFill>
                  <a:srgbClr val="002060"/>
                </a:solidFill>
              </a:rPr>
              <a:t> </a:t>
            </a:r>
            <a:r>
              <a:rPr lang="nl-BE" sz="2000" dirty="0" err="1" smtClean="0">
                <a:solidFill>
                  <a:srgbClr val="002060"/>
                </a:solidFill>
              </a:rPr>
              <a:t>Jeux</a:t>
            </a:r>
            <a:r>
              <a:rPr lang="nl-BE" sz="2000" dirty="0" smtClean="0">
                <a:solidFill>
                  <a:srgbClr val="002060"/>
                </a:solidFill>
              </a:rPr>
              <a:t> </a:t>
            </a:r>
            <a:r>
              <a:rPr lang="nl-BE" sz="2000" dirty="0" err="1" smtClean="0">
                <a:solidFill>
                  <a:srgbClr val="002060"/>
                </a:solidFill>
              </a:rPr>
              <a:t>Paralympiques</a:t>
            </a:r>
            <a:endParaRPr lang="nl-BE" sz="2000" dirty="0" smtClean="0">
              <a:solidFill>
                <a:srgbClr val="002060"/>
              </a:solidFill>
            </a:endParaRPr>
          </a:p>
          <a:p>
            <a:pPr algn="just"/>
            <a:endParaRPr lang="nl-BE" sz="2000" dirty="0" smtClean="0">
              <a:solidFill>
                <a:srgbClr val="002060"/>
              </a:solidFill>
            </a:endParaRPr>
          </a:p>
          <a:p>
            <a:pPr algn="just"/>
            <a:endParaRPr lang="nl-BE" sz="2000" dirty="0" smtClean="0">
              <a:solidFill>
                <a:srgbClr val="002060"/>
              </a:solidFill>
            </a:endParaRPr>
          </a:p>
          <a:p>
            <a:pPr algn="just"/>
            <a:endParaRPr lang="nl-BE" sz="18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nl-BE" sz="8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nl-BE" sz="16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nl-BE" sz="1600" dirty="0" smtClean="0">
              <a:solidFill>
                <a:srgbClr val="002060"/>
              </a:solidFill>
            </a:endParaRPr>
          </a:p>
          <a:p>
            <a:pPr algn="just"/>
            <a:endParaRPr lang="nl-BE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26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124" y="3342148"/>
            <a:ext cx="1319548" cy="188103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8" t="7124" r="51532" b="15129"/>
          <a:stretch/>
        </p:blipFill>
        <p:spPr>
          <a:xfrm>
            <a:off x="11346510" y="1855825"/>
            <a:ext cx="1012783" cy="189648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22" y="-107469"/>
            <a:ext cx="1953598" cy="348079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02" y="1869653"/>
            <a:ext cx="2219024" cy="1877849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306" y="3443960"/>
            <a:ext cx="2261614" cy="1804480"/>
          </a:xfrm>
          <a:prstGeom prst="rect">
            <a:avLst/>
          </a:prstGeom>
        </p:spPr>
      </p:pic>
      <p:pic>
        <p:nvPicPr>
          <p:cNvPr id="74" name="Imag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 r="37734"/>
          <a:stretch/>
        </p:blipFill>
        <p:spPr>
          <a:xfrm>
            <a:off x="10250425" y="5138628"/>
            <a:ext cx="2027453" cy="1883171"/>
          </a:xfrm>
          <a:prstGeom prst="rect">
            <a:avLst/>
          </a:prstGeom>
        </p:spPr>
      </p:pic>
      <p:pic>
        <p:nvPicPr>
          <p:cNvPr id="66" name="Image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4" b="25942"/>
          <a:stretch/>
        </p:blipFill>
        <p:spPr>
          <a:xfrm>
            <a:off x="9101162" y="1550691"/>
            <a:ext cx="2171890" cy="1902194"/>
          </a:xfrm>
          <a:prstGeom prst="rect">
            <a:avLst/>
          </a:prstGeom>
        </p:spPr>
      </p:pic>
      <p:pic>
        <p:nvPicPr>
          <p:cNvPr id="54" name="Afbeelding 5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3"/>
          <a:stretch/>
        </p:blipFill>
        <p:spPr>
          <a:xfrm>
            <a:off x="-134378" y="5101142"/>
            <a:ext cx="1588339" cy="1808624"/>
          </a:xfrm>
          <a:prstGeom prst="rect">
            <a:avLst/>
          </a:prstGeom>
        </p:spPr>
      </p:pic>
      <p:pic>
        <p:nvPicPr>
          <p:cNvPr id="65" name="Image 6">
            <a:extLst>
              <a:ext uri="{FF2B5EF4-FFF2-40B4-BE49-F238E27FC236}">
                <a16:creationId xmlns:a16="http://schemas.microsoft.com/office/drawing/2014/main" xmlns="" id="{9EED1363-6B25-4AEC-BBEA-FB577BF2676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46"/>
          <a:stretch/>
        </p:blipFill>
        <p:spPr>
          <a:xfrm>
            <a:off x="697418" y="5091109"/>
            <a:ext cx="2229532" cy="1951136"/>
          </a:xfrm>
          <a:prstGeom prst="rect">
            <a:avLst/>
          </a:prstGeom>
        </p:spPr>
      </p:pic>
      <p:pic>
        <p:nvPicPr>
          <p:cNvPr id="70" name="Afbeelding 6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" t="4980" r="28996"/>
          <a:stretch/>
        </p:blipFill>
        <p:spPr>
          <a:xfrm>
            <a:off x="11541512" y="-32083"/>
            <a:ext cx="929882" cy="1911774"/>
          </a:xfrm>
          <a:prstGeom prst="rect">
            <a:avLst/>
          </a:prstGeom>
        </p:spPr>
      </p:pic>
      <p:pic>
        <p:nvPicPr>
          <p:cNvPr id="44" name="Image 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9" r="8943"/>
          <a:stretch/>
        </p:blipFill>
        <p:spPr>
          <a:xfrm>
            <a:off x="9548038" y="-68739"/>
            <a:ext cx="2148094" cy="1937652"/>
          </a:xfrm>
          <a:prstGeom prst="rect">
            <a:avLst/>
          </a:prstGeom>
        </p:spPr>
      </p:pic>
      <p:pic>
        <p:nvPicPr>
          <p:cNvPr id="73" name="Afbeelding 7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6" t="-1" r="22053" b="3051"/>
          <a:stretch/>
        </p:blipFill>
        <p:spPr>
          <a:xfrm>
            <a:off x="1965277" y="-513015"/>
            <a:ext cx="2187709" cy="2382758"/>
          </a:xfrm>
          <a:prstGeom prst="rect">
            <a:avLst/>
          </a:prstGeom>
        </p:spPr>
      </p:pic>
      <p:pic>
        <p:nvPicPr>
          <p:cNvPr id="71" name="Afbeelding 7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1" r="6040"/>
          <a:stretch/>
        </p:blipFill>
        <p:spPr>
          <a:xfrm>
            <a:off x="8297842" y="5160384"/>
            <a:ext cx="2183640" cy="1753281"/>
          </a:xfrm>
          <a:prstGeom prst="rect">
            <a:avLst/>
          </a:prstGeom>
        </p:spPr>
      </p:pic>
      <p:pic>
        <p:nvPicPr>
          <p:cNvPr id="46" name="Afbeelding 4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1" t="-1" r="26891" b="46269"/>
          <a:stretch/>
        </p:blipFill>
        <p:spPr>
          <a:xfrm>
            <a:off x="1080274" y="3447614"/>
            <a:ext cx="2226158" cy="1615706"/>
          </a:xfrm>
          <a:prstGeom prst="rect">
            <a:avLst/>
          </a:prstGeom>
        </p:spPr>
      </p:pic>
      <p:pic>
        <p:nvPicPr>
          <p:cNvPr id="72" name="Afbeelding 7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7" t="-866" r="20528" b="2935"/>
          <a:stretch/>
        </p:blipFill>
        <p:spPr>
          <a:xfrm>
            <a:off x="10928062" y="3468996"/>
            <a:ext cx="1400419" cy="1676855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8" r="19917" b="6451"/>
          <a:stretch/>
        </p:blipFill>
        <p:spPr>
          <a:xfrm flipH="1">
            <a:off x="-235990" y="1855825"/>
            <a:ext cx="1734892" cy="1609270"/>
          </a:xfrm>
          <a:prstGeom prst="rect">
            <a:avLst/>
          </a:prstGeom>
        </p:spPr>
      </p:pic>
      <p:cxnSp>
        <p:nvCxnSpPr>
          <p:cNvPr id="40" name="Rechte verbindingslijn 39"/>
          <p:cNvCxnSpPr/>
          <p:nvPr/>
        </p:nvCxnSpPr>
        <p:spPr>
          <a:xfrm>
            <a:off x="-2972557" y="1855825"/>
            <a:ext cx="7200000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/>
          <p:cNvCxnSpPr/>
          <p:nvPr/>
        </p:nvCxnSpPr>
        <p:spPr>
          <a:xfrm>
            <a:off x="-467411" y="3450827"/>
            <a:ext cx="7200000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/>
          <p:cNvCxnSpPr/>
          <p:nvPr/>
        </p:nvCxnSpPr>
        <p:spPr>
          <a:xfrm>
            <a:off x="-451839" y="5076842"/>
            <a:ext cx="7200000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echte verbindingslijn 54"/>
          <p:cNvCxnSpPr/>
          <p:nvPr/>
        </p:nvCxnSpPr>
        <p:spPr>
          <a:xfrm>
            <a:off x="9361212" y="1892968"/>
            <a:ext cx="7200000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Rechte verbindingslijn 56"/>
          <p:cNvCxnSpPr/>
          <p:nvPr/>
        </p:nvCxnSpPr>
        <p:spPr>
          <a:xfrm>
            <a:off x="8673179" y="5145851"/>
            <a:ext cx="3711919" cy="3665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Rechte verbindingslijn 60"/>
          <p:cNvCxnSpPr/>
          <p:nvPr/>
        </p:nvCxnSpPr>
        <p:spPr>
          <a:xfrm flipH="1">
            <a:off x="2891199" y="-659503"/>
            <a:ext cx="1852119" cy="7418050"/>
          </a:xfrm>
          <a:prstGeom prst="line">
            <a:avLst/>
          </a:prstGeom>
          <a:ln w="539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Rechte verbindingslijn 55"/>
          <p:cNvCxnSpPr/>
          <p:nvPr/>
        </p:nvCxnSpPr>
        <p:spPr>
          <a:xfrm>
            <a:off x="9107672" y="3470249"/>
            <a:ext cx="3277426" cy="132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chte verbindingslijn 48"/>
          <p:cNvCxnSpPr/>
          <p:nvPr/>
        </p:nvCxnSpPr>
        <p:spPr>
          <a:xfrm flipH="1">
            <a:off x="10421060" y="-393744"/>
            <a:ext cx="1852119" cy="741805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hthoek 38"/>
          <p:cNvSpPr/>
          <p:nvPr/>
        </p:nvSpPr>
        <p:spPr>
          <a:xfrm rot="843208">
            <a:off x="3781801" y="-721194"/>
            <a:ext cx="1758777" cy="8293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1" name="Rechthoek 50"/>
          <p:cNvSpPr/>
          <p:nvPr/>
        </p:nvSpPr>
        <p:spPr>
          <a:xfrm>
            <a:off x="4528785" y="4262149"/>
            <a:ext cx="1758777" cy="692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4" name="Afbeelding 63"/>
          <p:cNvPicPr>
            <a:picLocks noChangeAspect="1"/>
          </p:cNvPicPr>
          <p:nvPr/>
        </p:nvPicPr>
        <p:blipFill rotWithShape="1">
          <a:blip r:embed="rId19"/>
          <a:srcRect l="58789" t="16315" r="38288"/>
          <a:stretch/>
        </p:blipFill>
        <p:spPr>
          <a:xfrm rot="833245">
            <a:off x="8729773" y="-268769"/>
            <a:ext cx="391679" cy="7276123"/>
          </a:xfrm>
          <a:prstGeom prst="rect">
            <a:avLst/>
          </a:prstGeom>
        </p:spPr>
      </p:pic>
      <p:sp>
        <p:nvSpPr>
          <p:cNvPr id="45" name="Rechthoek 44"/>
          <p:cNvSpPr/>
          <p:nvPr/>
        </p:nvSpPr>
        <p:spPr>
          <a:xfrm>
            <a:off x="4920403" y="3541086"/>
            <a:ext cx="1106272" cy="1145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8" name="Afbeelding 67"/>
          <p:cNvPicPr>
            <a:picLocks noChangeAspect="1"/>
          </p:cNvPicPr>
          <p:nvPr/>
        </p:nvPicPr>
        <p:blipFill rotWithShape="1">
          <a:blip r:embed="rId19"/>
          <a:srcRect l="58789" t="16315" r="38288"/>
          <a:stretch/>
        </p:blipFill>
        <p:spPr>
          <a:xfrm rot="833245">
            <a:off x="10929514" y="-269099"/>
            <a:ext cx="391679" cy="7276123"/>
          </a:xfrm>
          <a:prstGeom prst="rect">
            <a:avLst/>
          </a:prstGeom>
        </p:spPr>
      </p:pic>
      <p:cxnSp>
        <p:nvCxnSpPr>
          <p:cNvPr id="48" name="Rechte verbindingslijn 47"/>
          <p:cNvCxnSpPr/>
          <p:nvPr/>
        </p:nvCxnSpPr>
        <p:spPr>
          <a:xfrm flipH="1">
            <a:off x="10002565" y="-246797"/>
            <a:ext cx="1803237" cy="7381514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echte verbindingslijn 51"/>
          <p:cNvCxnSpPr/>
          <p:nvPr/>
        </p:nvCxnSpPr>
        <p:spPr>
          <a:xfrm flipH="1">
            <a:off x="8244967" y="-491431"/>
            <a:ext cx="1852119" cy="741805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Afbeelding 46"/>
          <p:cNvPicPr>
            <a:picLocks noChangeAspect="1"/>
          </p:cNvPicPr>
          <p:nvPr/>
        </p:nvPicPr>
        <p:blipFill rotWithShape="1">
          <a:blip r:embed="rId19"/>
          <a:srcRect l="58789" t="16315" r="38288"/>
          <a:stretch/>
        </p:blipFill>
        <p:spPr>
          <a:xfrm rot="833245">
            <a:off x="3299772" y="-128077"/>
            <a:ext cx="391679" cy="7276123"/>
          </a:xfrm>
          <a:prstGeom prst="rect">
            <a:avLst/>
          </a:prstGeom>
        </p:spPr>
      </p:pic>
      <p:pic>
        <p:nvPicPr>
          <p:cNvPr id="53" name="Afbeelding 52"/>
          <p:cNvPicPr>
            <a:picLocks noChangeAspect="1"/>
          </p:cNvPicPr>
          <p:nvPr/>
        </p:nvPicPr>
        <p:blipFill rotWithShape="1">
          <a:blip r:embed="rId19"/>
          <a:srcRect l="58789" t="16315" r="38288"/>
          <a:stretch/>
        </p:blipFill>
        <p:spPr>
          <a:xfrm rot="833245">
            <a:off x="1130901" y="-194100"/>
            <a:ext cx="391679" cy="7276123"/>
          </a:xfrm>
          <a:prstGeom prst="rect">
            <a:avLst/>
          </a:prstGeom>
        </p:spPr>
      </p:pic>
      <p:cxnSp>
        <p:nvCxnSpPr>
          <p:cNvPr id="12" name="Rechte verbindingslijn 11"/>
          <p:cNvCxnSpPr/>
          <p:nvPr/>
        </p:nvCxnSpPr>
        <p:spPr>
          <a:xfrm flipH="1">
            <a:off x="2852536" y="-430280"/>
            <a:ext cx="1852119" cy="741805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/>
          <p:cNvCxnSpPr/>
          <p:nvPr/>
        </p:nvCxnSpPr>
        <p:spPr>
          <a:xfrm flipH="1">
            <a:off x="196620" y="-303511"/>
            <a:ext cx="1852119" cy="741805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33"/>
          <p:cNvCxnSpPr/>
          <p:nvPr/>
        </p:nvCxnSpPr>
        <p:spPr>
          <a:xfrm flipH="1">
            <a:off x="666918" y="-527967"/>
            <a:ext cx="1852119" cy="741805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 flipH="1">
            <a:off x="2385158" y="-283333"/>
            <a:ext cx="1852119" cy="741805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Rechte verbindingslijn 62"/>
          <p:cNvCxnSpPr/>
          <p:nvPr/>
        </p:nvCxnSpPr>
        <p:spPr>
          <a:xfrm flipH="1">
            <a:off x="7843844" y="-560050"/>
            <a:ext cx="1852119" cy="741805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itel 1"/>
          <p:cNvSpPr txBox="1">
            <a:spLocks/>
          </p:cNvSpPr>
          <p:nvPr/>
        </p:nvSpPr>
        <p:spPr>
          <a:xfrm>
            <a:off x="3928142" y="1575558"/>
            <a:ext cx="4362606" cy="3756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20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Anne d’Ieteren</a:t>
            </a:r>
          </a:p>
          <a:p>
            <a:pPr algn="ctr"/>
            <a:r>
              <a:rPr lang="nl-BE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President</a:t>
            </a:r>
          </a:p>
          <a:p>
            <a:pPr algn="ctr"/>
            <a:r>
              <a:rPr lang="nl-BE" sz="18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  <a:hlinkClick r:id="rId20"/>
              </a:rPr>
              <a:t>anne.dieteren@paralympic.be</a:t>
            </a:r>
            <a:r>
              <a:rPr lang="nl-BE" sz="18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</a:p>
          <a:p>
            <a:pPr algn="ctr"/>
            <a:endParaRPr lang="nl-BE" sz="20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nl-BE" sz="2000" b="1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Guillaume Gobert</a:t>
            </a:r>
          </a:p>
          <a:p>
            <a:pPr algn="ctr"/>
            <a:r>
              <a:rPr lang="nl-BE" sz="20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Marketing &amp; Media Manager</a:t>
            </a:r>
          </a:p>
          <a:p>
            <a:pPr algn="ctr"/>
            <a:r>
              <a:rPr lang="nl-BE" sz="18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  <a:hlinkClick r:id="rId21"/>
              </a:rPr>
              <a:t>guillaume.gobert@paralympic.be</a:t>
            </a:r>
            <a:r>
              <a:rPr lang="nl-BE" sz="1800" dirty="0" smtClean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  <a:endParaRPr lang="nl-BE" sz="1800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45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3" r="28562"/>
          <a:stretch/>
        </p:blipFill>
        <p:spPr>
          <a:xfrm>
            <a:off x="6088836" y="-564021"/>
            <a:ext cx="6209415" cy="7422021"/>
          </a:xfrm>
          <a:prstGeom prst="rect">
            <a:avLst/>
          </a:prstGeom>
        </p:spPr>
      </p:pic>
      <p:sp>
        <p:nvSpPr>
          <p:cNvPr id="25" name="Rechthoek 24"/>
          <p:cNvSpPr/>
          <p:nvPr/>
        </p:nvSpPr>
        <p:spPr>
          <a:xfrm rot="843208">
            <a:off x="4765529" y="-1018751"/>
            <a:ext cx="1758777" cy="8293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26" name="Rechte verbindingslijn 25"/>
          <p:cNvCxnSpPr/>
          <p:nvPr/>
        </p:nvCxnSpPr>
        <p:spPr>
          <a:xfrm flipH="1">
            <a:off x="5586875" y="-376615"/>
            <a:ext cx="1852119" cy="7418050"/>
          </a:xfrm>
          <a:prstGeom prst="line">
            <a:avLst/>
          </a:prstGeom>
          <a:ln w="539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3"/>
          <a:srcRect l="58789" t="16315" r="38288"/>
          <a:stretch/>
        </p:blipFill>
        <p:spPr>
          <a:xfrm rot="833245">
            <a:off x="7401363" y="-225493"/>
            <a:ext cx="391679" cy="7276123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 rot="820942">
            <a:off x="4808852" y="-785333"/>
            <a:ext cx="2565453" cy="8293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8" name="Titel 1"/>
          <p:cNvSpPr>
            <a:spLocks noGrp="1"/>
          </p:cNvSpPr>
          <p:nvPr>
            <p:ph type="title"/>
          </p:nvPr>
        </p:nvSpPr>
        <p:spPr>
          <a:xfrm>
            <a:off x="343162" y="182736"/>
            <a:ext cx="6597318" cy="1325563"/>
          </a:xfrm>
        </p:spPr>
        <p:txBody>
          <a:bodyPr>
            <a:normAutofit/>
          </a:bodyPr>
          <a:lstStyle/>
          <a:p>
            <a:r>
              <a:rPr lang="nl-BE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Incomparable</a:t>
            </a:r>
            <a:r>
              <a:rPr lang="nl-BE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</a:t>
            </a:r>
            <a:endParaRPr lang="nl-BE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901913" y="1337120"/>
            <a:ext cx="146872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ALL handicaps</a:t>
            </a:r>
            <a:endParaRPr lang="nl-BE" dirty="0"/>
          </a:p>
        </p:txBody>
      </p:sp>
      <p:sp>
        <p:nvSpPr>
          <p:cNvPr id="18" name="Tekstvak 17"/>
          <p:cNvSpPr txBox="1"/>
          <p:nvPr/>
        </p:nvSpPr>
        <p:spPr>
          <a:xfrm>
            <a:off x="664498" y="2088086"/>
            <a:ext cx="1932793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400" b="1" dirty="0" err="1" smtClean="0"/>
              <a:t>Only</a:t>
            </a:r>
            <a:r>
              <a:rPr lang="nl-BE" sz="1400" b="1" dirty="0" smtClean="0"/>
              <a:t> </a:t>
            </a:r>
            <a:r>
              <a:rPr lang="nl-BE" sz="1400" b="1" dirty="0" err="1" smtClean="0"/>
              <a:t>governing</a:t>
            </a:r>
            <a:r>
              <a:rPr lang="nl-BE" sz="1400" b="1" dirty="0" smtClean="0"/>
              <a:t> body </a:t>
            </a:r>
            <a:r>
              <a:rPr lang="nl-BE" sz="1400" b="1" dirty="0" err="1" smtClean="0"/>
              <a:t>incorporating</a:t>
            </a:r>
            <a:r>
              <a:rPr lang="nl-BE" sz="1400" b="1" dirty="0" smtClean="0"/>
              <a:t> </a:t>
            </a:r>
            <a:r>
              <a:rPr lang="nl-BE" sz="1400" b="1" dirty="0" err="1" smtClean="0"/>
              <a:t>all</a:t>
            </a:r>
            <a:r>
              <a:rPr lang="nl-BE" sz="1400" b="1" dirty="0" smtClean="0"/>
              <a:t> :</a:t>
            </a:r>
          </a:p>
          <a:p>
            <a:pPr algn="ctr"/>
            <a:endParaRPr lang="nl-BE" sz="500" b="1" dirty="0" smtClean="0"/>
          </a:p>
          <a:p>
            <a:pPr algn="ctr"/>
            <a:r>
              <a:rPr lang="nl-BE" sz="1400" dirty="0" smtClean="0"/>
              <a:t> * </a:t>
            </a:r>
            <a:r>
              <a:rPr lang="nl-BE" sz="1400" dirty="0" err="1" smtClean="0"/>
              <a:t>Physical</a:t>
            </a:r>
            <a:endParaRPr lang="nl-BE" sz="1400" dirty="0" smtClean="0"/>
          </a:p>
          <a:p>
            <a:pPr algn="ctr"/>
            <a:r>
              <a:rPr lang="nl-BE" sz="1400" dirty="0" smtClean="0"/>
              <a:t>* Visual</a:t>
            </a:r>
          </a:p>
          <a:p>
            <a:pPr algn="ctr"/>
            <a:r>
              <a:rPr lang="nl-BE" sz="1400" dirty="0" smtClean="0"/>
              <a:t>* </a:t>
            </a:r>
            <a:r>
              <a:rPr lang="nl-BE" sz="1400" dirty="0" err="1" smtClean="0"/>
              <a:t>Intellectual</a:t>
            </a:r>
            <a:r>
              <a:rPr lang="nl-BE" sz="1400" dirty="0" smtClean="0"/>
              <a:t> </a:t>
            </a:r>
          </a:p>
          <a:p>
            <a:pPr algn="ctr"/>
            <a:r>
              <a:rPr lang="nl-BE" sz="1400" dirty="0" smtClean="0"/>
              <a:t>* </a:t>
            </a:r>
            <a:r>
              <a:rPr lang="nl-BE" sz="1400" dirty="0" err="1" smtClean="0"/>
              <a:t>Auditive</a:t>
            </a:r>
            <a:r>
              <a:rPr lang="nl-BE" sz="1400" dirty="0" smtClean="0"/>
              <a:t> (</a:t>
            </a:r>
            <a:r>
              <a:rPr lang="nl-BE" sz="1400" dirty="0" err="1" smtClean="0"/>
              <a:t>limited</a:t>
            </a:r>
            <a:r>
              <a:rPr lang="nl-BE" sz="1400" dirty="0" smtClean="0"/>
              <a:t>)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4093156" y="1333813"/>
            <a:ext cx="146872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ALL </a:t>
            </a:r>
          </a:p>
          <a:p>
            <a:pPr algn="ctr"/>
            <a:r>
              <a:rPr lang="nl-BE" dirty="0" smtClean="0"/>
              <a:t>levels</a:t>
            </a:r>
            <a:endParaRPr lang="nl-BE" dirty="0"/>
          </a:p>
        </p:txBody>
      </p:sp>
      <p:sp>
        <p:nvSpPr>
          <p:cNvPr id="20" name="Tekstvak 19"/>
          <p:cNvSpPr txBox="1"/>
          <p:nvPr/>
        </p:nvSpPr>
        <p:spPr>
          <a:xfrm>
            <a:off x="3864164" y="2079072"/>
            <a:ext cx="1926703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400" b="1" dirty="0" err="1" smtClean="0"/>
              <a:t>Recognised</a:t>
            </a:r>
            <a:r>
              <a:rPr lang="nl-BE" sz="1400" b="1" dirty="0" smtClean="0"/>
              <a:t> </a:t>
            </a:r>
            <a:r>
              <a:rPr lang="nl-BE" sz="1400" b="1" dirty="0" err="1" smtClean="0"/>
              <a:t>for</a:t>
            </a:r>
            <a:r>
              <a:rPr lang="nl-BE" sz="1400" b="1" dirty="0" smtClean="0"/>
              <a:t> </a:t>
            </a:r>
            <a:r>
              <a:rPr lang="nl-BE" sz="1400" b="1" dirty="0" err="1" smtClean="0"/>
              <a:t>all</a:t>
            </a:r>
            <a:r>
              <a:rPr lang="nl-BE" sz="1400" b="1" dirty="0" smtClean="0"/>
              <a:t> </a:t>
            </a:r>
            <a:r>
              <a:rPr lang="nl-BE" sz="1400" b="1" dirty="0" err="1" smtClean="0"/>
              <a:t>sporting</a:t>
            </a:r>
            <a:r>
              <a:rPr lang="nl-BE" sz="1400" b="1" dirty="0" smtClean="0"/>
              <a:t> levels :</a:t>
            </a:r>
          </a:p>
          <a:p>
            <a:pPr algn="ctr"/>
            <a:r>
              <a:rPr lang="nl-BE" sz="500" b="1" dirty="0" smtClean="0"/>
              <a:t> </a:t>
            </a:r>
          </a:p>
          <a:p>
            <a:pPr algn="ctr"/>
            <a:r>
              <a:rPr lang="nl-BE" sz="1400" dirty="0" smtClean="0"/>
              <a:t>* Access </a:t>
            </a:r>
            <a:r>
              <a:rPr lang="nl-BE" sz="1400" dirty="0" err="1" smtClean="0"/>
              <a:t>to</a:t>
            </a:r>
            <a:r>
              <a:rPr lang="nl-BE" sz="1400" dirty="0" smtClean="0"/>
              <a:t> </a:t>
            </a:r>
            <a:r>
              <a:rPr lang="nl-BE" sz="1400" dirty="0" err="1" smtClean="0"/>
              <a:t>sports</a:t>
            </a:r>
            <a:endParaRPr lang="nl-BE" sz="1400" dirty="0" smtClean="0"/>
          </a:p>
          <a:p>
            <a:pPr algn="ctr"/>
            <a:r>
              <a:rPr lang="nl-BE" sz="1400" dirty="0" smtClean="0"/>
              <a:t>* </a:t>
            </a:r>
            <a:r>
              <a:rPr lang="nl-BE" sz="1400" dirty="0" err="1" smtClean="0"/>
              <a:t>Recreational</a:t>
            </a:r>
            <a:endParaRPr lang="nl-BE" sz="1400" dirty="0" smtClean="0"/>
          </a:p>
          <a:p>
            <a:pPr algn="ctr"/>
            <a:r>
              <a:rPr lang="nl-BE" sz="1400" dirty="0" smtClean="0"/>
              <a:t>* </a:t>
            </a:r>
            <a:r>
              <a:rPr lang="nl-BE" sz="1400" dirty="0" err="1" smtClean="0"/>
              <a:t>Competitions</a:t>
            </a:r>
            <a:endParaRPr lang="nl-BE" sz="1400" dirty="0" smtClean="0"/>
          </a:p>
          <a:p>
            <a:pPr algn="ctr"/>
            <a:r>
              <a:rPr lang="nl-BE" sz="1400" dirty="0" smtClean="0"/>
              <a:t>* Top-class </a:t>
            </a:r>
            <a:r>
              <a:rPr lang="nl-BE" sz="1400" dirty="0" err="1" smtClean="0"/>
              <a:t>sports</a:t>
            </a:r>
            <a:r>
              <a:rPr lang="nl-BE" sz="1400" dirty="0" smtClean="0"/>
              <a:t> 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900821" y="3766819"/>
            <a:ext cx="146872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l-BE" sz="900" dirty="0" smtClean="0"/>
          </a:p>
          <a:p>
            <a:pPr algn="ctr"/>
            <a:r>
              <a:rPr lang="nl-BE" dirty="0" smtClean="0"/>
              <a:t>NPC</a:t>
            </a:r>
          </a:p>
          <a:p>
            <a:pPr algn="ctr"/>
            <a:endParaRPr lang="nl-BE" sz="900" dirty="0"/>
          </a:p>
        </p:txBody>
      </p:sp>
      <p:sp>
        <p:nvSpPr>
          <p:cNvPr id="14" name="Tekstvak 13"/>
          <p:cNvSpPr txBox="1"/>
          <p:nvPr/>
        </p:nvSpPr>
        <p:spPr>
          <a:xfrm>
            <a:off x="393639" y="4541430"/>
            <a:ext cx="247451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400" b="1" dirty="0" smtClean="0"/>
              <a:t>National </a:t>
            </a:r>
            <a:r>
              <a:rPr lang="nl-BE" sz="1400" b="1" dirty="0" err="1" smtClean="0"/>
              <a:t>Paralympic</a:t>
            </a:r>
            <a:r>
              <a:rPr lang="nl-BE" sz="1400" b="1" dirty="0" smtClean="0"/>
              <a:t> </a:t>
            </a:r>
            <a:r>
              <a:rPr lang="nl-BE" sz="1400" b="1" dirty="0" err="1" smtClean="0"/>
              <a:t>Committee</a:t>
            </a:r>
            <a:r>
              <a:rPr lang="nl-BE" sz="1400" b="1" dirty="0" smtClean="0"/>
              <a:t> </a:t>
            </a:r>
            <a:r>
              <a:rPr lang="nl-BE" sz="1400" b="1" dirty="0" err="1" smtClean="0"/>
              <a:t>for</a:t>
            </a:r>
            <a:r>
              <a:rPr lang="nl-BE" sz="1400" b="1" dirty="0" smtClean="0"/>
              <a:t> Belgium :</a:t>
            </a:r>
          </a:p>
          <a:p>
            <a:pPr algn="ctr"/>
            <a:endParaRPr lang="nl-BE" sz="500" b="1" dirty="0" smtClean="0"/>
          </a:p>
          <a:p>
            <a:pPr algn="ctr"/>
            <a:r>
              <a:rPr lang="nl-BE" sz="1400" dirty="0" smtClean="0"/>
              <a:t>* Preparing Games</a:t>
            </a:r>
          </a:p>
          <a:p>
            <a:pPr algn="ctr"/>
            <a:r>
              <a:rPr lang="nl-BE" sz="1400" dirty="0" smtClean="0"/>
              <a:t>* </a:t>
            </a:r>
            <a:r>
              <a:rPr lang="nl-BE" sz="1400" dirty="0" err="1" smtClean="0"/>
              <a:t>Representing</a:t>
            </a:r>
            <a:r>
              <a:rPr lang="nl-BE" sz="1400" dirty="0" smtClean="0"/>
              <a:t> </a:t>
            </a:r>
            <a:r>
              <a:rPr lang="nl-BE" sz="1400" dirty="0" err="1" smtClean="0"/>
              <a:t>Paralympic</a:t>
            </a:r>
            <a:r>
              <a:rPr lang="nl-BE" sz="1400" dirty="0" smtClean="0"/>
              <a:t> brand &amp; </a:t>
            </a:r>
            <a:r>
              <a:rPr lang="nl-BE" sz="1400" dirty="0" err="1"/>
              <a:t>v</a:t>
            </a:r>
            <a:r>
              <a:rPr lang="nl-BE" sz="1400" dirty="0" err="1" smtClean="0"/>
              <a:t>alues</a:t>
            </a:r>
            <a:endParaRPr lang="nl-BE" sz="1400" dirty="0" smtClean="0"/>
          </a:p>
          <a:p>
            <a:pPr algn="ctr"/>
            <a:r>
              <a:rPr lang="nl-BE" sz="1400" dirty="0" smtClean="0"/>
              <a:t>* </a:t>
            </a:r>
            <a:r>
              <a:rPr lang="nl-BE" sz="1400" dirty="0" err="1" smtClean="0"/>
              <a:t>Representing</a:t>
            </a:r>
            <a:r>
              <a:rPr lang="nl-BE" sz="1400" dirty="0" smtClean="0"/>
              <a:t> Belgium on </a:t>
            </a:r>
            <a:r>
              <a:rPr lang="nl-BE" sz="1400" dirty="0" err="1" smtClean="0"/>
              <a:t>international</a:t>
            </a:r>
            <a:r>
              <a:rPr lang="nl-BE" sz="1400" dirty="0" smtClean="0"/>
              <a:t> level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4118155" y="3766819"/>
            <a:ext cx="146872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l-BE" sz="900" dirty="0" smtClean="0"/>
          </a:p>
          <a:p>
            <a:pPr algn="ctr"/>
            <a:r>
              <a:rPr lang="nl-BE" dirty="0" err="1" smtClean="0"/>
              <a:t>Umbrella</a:t>
            </a:r>
            <a:endParaRPr lang="nl-BE" dirty="0" smtClean="0"/>
          </a:p>
          <a:p>
            <a:pPr algn="ctr"/>
            <a:endParaRPr lang="nl-BE" sz="900" dirty="0"/>
          </a:p>
        </p:txBody>
      </p:sp>
      <p:sp>
        <p:nvSpPr>
          <p:cNvPr id="16" name="Tekstvak 15"/>
          <p:cNvSpPr txBox="1"/>
          <p:nvPr/>
        </p:nvSpPr>
        <p:spPr>
          <a:xfrm>
            <a:off x="3054577" y="4541430"/>
            <a:ext cx="3479321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400" b="1" dirty="0" smtClean="0"/>
              <a:t>National </a:t>
            </a:r>
            <a:r>
              <a:rPr lang="nl-BE" sz="1400" b="1" dirty="0" err="1" smtClean="0"/>
              <a:t>cupola</a:t>
            </a:r>
            <a:r>
              <a:rPr lang="nl-BE" sz="1400" b="1" dirty="0" smtClean="0"/>
              <a:t> of </a:t>
            </a:r>
            <a:r>
              <a:rPr lang="nl-BE" sz="1400" b="1" dirty="0" err="1" smtClean="0"/>
              <a:t>the</a:t>
            </a:r>
            <a:r>
              <a:rPr lang="nl-BE" sz="1400" b="1" dirty="0" smtClean="0"/>
              <a:t> </a:t>
            </a:r>
            <a:r>
              <a:rPr lang="nl-BE" sz="1400" b="1" dirty="0" err="1" smtClean="0"/>
              <a:t>individual</a:t>
            </a:r>
            <a:r>
              <a:rPr lang="nl-BE" sz="1400" b="1" dirty="0" smtClean="0"/>
              <a:t> </a:t>
            </a:r>
          </a:p>
          <a:p>
            <a:pPr algn="ctr"/>
            <a:r>
              <a:rPr lang="nl-BE" sz="1400" b="1" dirty="0" smtClean="0"/>
              <a:t>para </a:t>
            </a:r>
            <a:r>
              <a:rPr lang="nl-BE" sz="1400" b="1" dirty="0" err="1" smtClean="0"/>
              <a:t>sports</a:t>
            </a:r>
            <a:r>
              <a:rPr lang="nl-BE" sz="1400" b="1" dirty="0" smtClean="0"/>
              <a:t> in Belgium :</a:t>
            </a:r>
          </a:p>
          <a:p>
            <a:pPr algn="ctr"/>
            <a:endParaRPr lang="nl-BE" sz="500" b="1" dirty="0" smtClean="0"/>
          </a:p>
          <a:p>
            <a:pPr algn="ctr"/>
            <a:r>
              <a:rPr lang="nl-BE" sz="1400" dirty="0" smtClean="0"/>
              <a:t>* National teams</a:t>
            </a:r>
          </a:p>
          <a:p>
            <a:pPr algn="ctr"/>
            <a:r>
              <a:rPr lang="nl-BE" sz="1400" dirty="0" smtClean="0"/>
              <a:t>* </a:t>
            </a:r>
            <a:r>
              <a:rPr lang="nl-BE" sz="1400" dirty="0" err="1" smtClean="0"/>
              <a:t>Belgian</a:t>
            </a:r>
            <a:r>
              <a:rPr lang="nl-BE" sz="1400" dirty="0" smtClean="0"/>
              <a:t> </a:t>
            </a:r>
            <a:r>
              <a:rPr lang="nl-BE" sz="1400" dirty="0" err="1" smtClean="0"/>
              <a:t>Championships</a:t>
            </a:r>
            <a:endParaRPr lang="nl-BE" sz="1400" dirty="0" smtClean="0"/>
          </a:p>
          <a:p>
            <a:pPr algn="ctr"/>
            <a:r>
              <a:rPr lang="nl-BE" sz="1400" dirty="0" smtClean="0"/>
              <a:t>* </a:t>
            </a:r>
            <a:r>
              <a:rPr lang="nl-BE" sz="1400" dirty="0" err="1" smtClean="0"/>
              <a:t>Competitions</a:t>
            </a:r>
            <a:endParaRPr lang="nl-BE" sz="1400" dirty="0" smtClean="0"/>
          </a:p>
          <a:p>
            <a:pPr algn="ctr"/>
            <a:r>
              <a:rPr lang="nl-BE" sz="1400" dirty="0" smtClean="0"/>
              <a:t>* Talent </a:t>
            </a:r>
            <a:r>
              <a:rPr lang="nl-BE" sz="1400" dirty="0" err="1" smtClean="0"/>
              <a:t>detection</a:t>
            </a:r>
            <a:endParaRPr lang="nl-BE" sz="1400" dirty="0" smtClean="0"/>
          </a:p>
          <a:p>
            <a:pPr algn="ctr"/>
            <a:r>
              <a:rPr lang="nl-BE" sz="1400" dirty="0" smtClean="0"/>
              <a:t>* </a:t>
            </a:r>
            <a:r>
              <a:rPr lang="nl-BE" sz="1400" dirty="0" err="1" smtClean="0"/>
              <a:t>Develop</a:t>
            </a:r>
            <a:r>
              <a:rPr lang="nl-BE" sz="1400" dirty="0" smtClean="0"/>
              <a:t> new </a:t>
            </a:r>
            <a:r>
              <a:rPr lang="nl-BE" sz="1400" dirty="0" err="1" smtClean="0"/>
              <a:t>sports</a:t>
            </a:r>
            <a:endParaRPr lang="nl-BE" sz="1400" dirty="0" smtClean="0"/>
          </a:p>
          <a:p>
            <a:pPr algn="ctr"/>
            <a:r>
              <a:rPr lang="nl-BE" sz="1400" dirty="0" smtClean="0"/>
              <a:t>* Sports-</a:t>
            </a:r>
            <a:r>
              <a:rPr lang="nl-BE" sz="1400" dirty="0" err="1" smtClean="0"/>
              <a:t>for</a:t>
            </a:r>
            <a:r>
              <a:rPr lang="nl-BE" sz="1400" dirty="0" smtClean="0"/>
              <a:t>-</a:t>
            </a:r>
            <a:r>
              <a:rPr lang="nl-BE" sz="1400" dirty="0" err="1" smtClean="0"/>
              <a:t>all</a:t>
            </a:r>
            <a:endParaRPr lang="nl-BE" sz="1400" dirty="0" smtClean="0"/>
          </a:p>
          <a:p>
            <a:pPr algn="ctr"/>
            <a:r>
              <a:rPr lang="nl-BE" sz="1400" dirty="0" smtClean="0"/>
              <a:t>* Clubs, members</a:t>
            </a:r>
          </a:p>
        </p:txBody>
      </p:sp>
    </p:spTree>
    <p:extLst>
      <p:ext uri="{BB962C8B-B14F-4D97-AF65-F5344CB8AC3E}">
        <p14:creationId xmlns:p14="http://schemas.microsoft.com/office/powerpoint/2010/main" val="233585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 descr="https://c479107.ssl.cf2.rackcdn.com/files/14595/area14mp/g4tynh5n-1345772392.jpg"/>
          <p:cNvPicPr>
            <a:picLocks noChangeAspect="1" noChangeArrowheads="1"/>
          </p:cNvPicPr>
          <p:nvPr/>
        </p:nvPicPr>
        <p:blipFill rotWithShape="1">
          <a:blip r:embed="rId2" cstate="print"/>
          <a:srcRect t="3853" r="40177" b="22786"/>
          <a:stretch/>
        </p:blipFill>
        <p:spPr bwMode="auto">
          <a:xfrm>
            <a:off x="2603772" y="-123876"/>
            <a:ext cx="2303779" cy="1848767"/>
          </a:xfrm>
          <a:prstGeom prst="rect">
            <a:avLst/>
          </a:prstGeom>
          <a:noFill/>
        </p:spPr>
      </p:pic>
      <p:pic>
        <p:nvPicPr>
          <p:cNvPr id="36" name="Picture 2" descr="http://america.aljazeera.com/content/dam/ajam/images/articles_2014/03/paralympics_h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425" y="1685346"/>
            <a:ext cx="3182527" cy="199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r="23569"/>
          <a:stretch/>
        </p:blipFill>
        <p:spPr>
          <a:xfrm>
            <a:off x="9460970" y="3687631"/>
            <a:ext cx="2943158" cy="342289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8" t="200" r="33737" b="44986"/>
          <a:stretch/>
        </p:blipFill>
        <p:spPr>
          <a:xfrm>
            <a:off x="4880094" y="-117213"/>
            <a:ext cx="2115878" cy="185561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" r="31443" b="5940"/>
          <a:stretch/>
        </p:blipFill>
        <p:spPr>
          <a:xfrm>
            <a:off x="8052290" y="3676064"/>
            <a:ext cx="1672048" cy="336786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8" r="17004" b="14350"/>
          <a:stretch/>
        </p:blipFill>
        <p:spPr>
          <a:xfrm>
            <a:off x="7011909" y="1733106"/>
            <a:ext cx="2069746" cy="193765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3"/>
          <a:stretch/>
        </p:blipFill>
        <p:spPr>
          <a:xfrm>
            <a:off x="-168886" y="-1"/>
            <a:ext cx="2752801" cy="1733108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6"/>
          <a:stretch/>
        </p:blipFill>
        <p:spPr>
          <a:xfrm>
            <a:off x="2960144" y="5417219"/>
            <a:ext cx="2322599" cy="1733107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9"/>
          <a:stretch/>
        </p:blipFill>
        <p:spPr>
          <a:xfrm>
            <a:off x="-85061" y="5080346"/>
            <a:ext cx="3179134" cy="2366734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3551175" y="1983787"/>
            <a:ext cx="2422028" cy="1477328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BE" dirty="0" err="1" smtClean="0"/>
              <a:t>Disabilities</a:t>
            </a:r>
            <a:r>
              <a:rPr lang="nl-BE" dirty="0" smtClean="0"/>
              <a:t> </a:t>
            </a:r>
            <a:r>
              <a:rPr lang="nl-BE" dirty="0" err="1" smtClean="0"/>
              <a:t>represented</a:t>
            </a:r>
            <a:r>
              <a:rPr lang="nl-BE" dirty="0" smtClean="0"/>
              <a:t> at </a:t>
            </a:r>
            <a:r>
              <a:rPr lang="nl-BE" dirty="0" err="1" smtClean="0"/>
              <a:t>the</a:t>
            </a:r>
            <a:r>
              <a:rPr lang="nl-BE" dirty="0" smtClean="0"/>
              <a:t> Games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err="1" smtClean="0"/>
              <a:t>Physical</a:t>
            </a:r>
            <a:endParaRPr lang="nl-B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smtClean="0"/>
              <a:t>Visual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err="1" smtClean="0"/>
              <a:t>Intellectual</a:t>
            </a:r>
            <a:endParaRPr lang="nl-BE" dirty="0"/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" r="11753"/>
          <a:stretch/>
        </p:blipFill>
        <p:spPr>
          <a:xfrm>
            <a:off x="-10875" y="1721359"/>
            <a:ext cx="2601367" cy="2002854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0" b="5891"/>
          <a:stretch/>
        </p:blipFill>
        <p:spPr>
          <a:xfrm>
            <a:off x="9961806" y="-30787"/>
            <a:ext cx="2230194" cy="1763893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6" t="11360" r="44485" b="15375"/>
          <a:stretch/>
        </p:blipFill>
        <p:spPr>
          <a:xfrm>
            <a:off x="5292993" y="3687631"/>
            <a:ext cx="2769548" cy="3170369"/>
          </a:xfrm>
          <a:prstGeom prst="rect">
            <a:avLst/>
          </a:prstGeom>
        </p:spPr>
      </p:pic>
      <p:pic>
        <p:nvPicPr>
          <p:cNvPr id="22" name="Picture 2" descr="Afbeeldingsresultaat voor florian van acker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233" b="10978"/>
          <a:stretch/>
        </p:blipFill>
        <p:spPr bwMode="auto">
          <a:xfrm>
            <a:off x="-88604" y="3677465"/>
            <a:ext cx="3164313" cy="1850500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1" t="10406" b="12379"/>
          <a:stretch/>
        </p:blipFill>
        <p:spPr>
          <a:xfrm>
            <a:off x="3098567" y="3678865"/>
            <a:ext cx="2197777" cy="186069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82"/>
          <a:stretch/>
        </p:blipFill>
        <p:spPr>
          <a:xfrm>
            <a:off x="7012669" y="-41721"/>
            <a:ext cx="3524195" cy="1752831"/>
          </a:xfrm>
          <a:prstGeom prst="rect">
            <a:avLst/>
          </a:prstGeom>
        </p:spPr>
      </p:pic>
      <p:cxnSp>
        <p:nvCxnSpPr>
          <p:cNvPr id="23" name="Rechte verbindingslijn 22"/>
          <p:cNvCxnSpPr/>
          <p:nvPr/>
        </p:nvCxnSpPr>
        <p:spPr>
          <a:xfrm>
            <a:off x="-85061" y="1721359"/>
            <a:ext cx="12907926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/>
          <p:cNvCxnSpPr/>
          <p:nvPr/>
        </p:nvCxnSpPr>
        <p:spPr>
          <a:xfrm>
            <a:off x="-85061" y="3677464"/>
            <a:ext cx="12907926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25"/>
          <p:cNvCxnSpPr/>
          <p:nvPr/>
        </p:nvCxnSpPr>
        <p:spPr>
          <a:xfrm rot="16200000">
            <a:off x="1294073" y="5477464"/>
            <a:ext cx="3600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/>
          <p:cNvCxnSpPr/>
          <p:nvPr/>
        </p:nvCxnSpPr>
        <p:spPr>
          <a:xfrm rot="16200000">
            <a:off x="3492993" y="5487631"/>
            <a:ext cx="3600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/>
          <p:cNvCxnSpPr/>
          <p:nvPr/>
        </p:nvCxnSpPr>
        <p:spPr>
          <a:xfrm rot="16200000">
            <a:off x="6252290" y="5487631"/>
            <a:ext cx="3600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8"/>
          <p:cNvCxnSpPr/>
          <p:nvPr/>
        </p:nvCxnSpPr>
        <p:spPr>
          <a:xfrm rot="16200000">
            <a:off x="7927881" y="5477464"/>
            <a:ext cx="3600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/>
          <p:cNvCxnSpPr/>
          <p:nvPr/>
        </p:nvCxnSpPr>
        <p:spPr>
          <a:xfrm rot="16200000">
            <a:off x="721844" y="1815630"/>
            <a:ext cx="37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/>
          <p:cNvCxnSpPr/>
          <p:nvPr/>
        </p:nvCxnSpPr>
        <p:spPr>
          <a:xfrm rot="16200000">
            <a:off x="5132320" y="1809398"/>
            <a:ext cx="37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/>
          <p:cNvCxnSpPr/>
          <p:nvPr/>
        </p:nvCxnSpPr>
        <p:spPr>
          <a:xfrm rot="16200000">
            <a:off x="9632540" y="813992"/>
            <a:ext cx="1836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/>
          <p:cNvCxnSpPr/>
          <p:nvPr/>
        </p:nvCxnSpPr>
        <p:spPr>
          <a:xfrm rot="16200000">
            <a:off x="8117322" y="2705463"/>
            <a:ext cx="19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33"/>
          <p:cNvCxnSpPr/>
          <p:nvPr/>
        </p:nvCxnSpPr>
        <p:spPr>
          <a:xfrm rot="10800000">
            <a:off x="-467007" y="5534170"/>
            <a:ext cx="5760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34"/>
          <p:cNvCxnSpPr/>
          <p:nvPr/>
        </p:nvCxnSpPr>
        <p:spPr>
          <a:xfrm rot="16200000">
            <a:off x="3951566" y="788758"/>
            <a:ext cx="1872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69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Afbeelding 28"/>
          <p:cNvPicPr>
            <a:picLocks noChangeAspect="1"/>
          </p:cNvPicPr>
          <p:nvPr/>
        </p:nvPicPr>
        <p:blipFill rotWithShape="1">
          <a:blip r:embed="rId2"/>
          <a:srcRect l="74478" t="20249" r="23989" b="13416"/>
          <a:stretch/>
        </p:blipFill>
        <p:spPr>
          <a:xfrm rot="831824">
            <a:off x="6517119" y="-197775"/>
            <a:ext cx="382410" cy="7218487"/>
          </a:xfrm>
          <a:prstGeom prst="rect">
            <a:avLst/>
          </a:prstGeom>
        </p:spPr>
      </p:pic>
      <p:sp>
        <p:nvSpPr>
          <p:cNvPr id="30" name="Rechthoek 29"/>
          <p:cNvSpPr/>
          <p:nvPr/>
        </p:nvSpPr>
        <p:spPr>
          <a:xfrm rot="843208">
            <a:off x="4765529" y="-1018751"/>
            <a:ext cx="1758777" cy="8293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31" name="Rechte verbindingslijn 30"/>
          <p:cNvCxnSpPr/>
          <p:nvPr/>
        </p:nvCxnSpPr>
        <p:spPr>
          <a:xfrm flipH="1">
            <a:off x="5586875" y="-376615"/>
            <a:ext cx="1852119" cy="7418050"/>
          </a:xfrm>
          <a:prstGeom prst="line">
            <a:avLst/>
          </a:prstGeom>
          <a:ln w="539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2" descr="data:image/png;base64,iVBORw0KGgoAAAANSUhEUgAAAPUAAADNCAMAAABXRsaXAAAAgVBMVEX////+/v6rq6ulpaXDw8OGhobX19fh4eHGxsbc3NycnJySkpJ/f3+1tbXR0dG/v793d3fu7u5wcHAAAABnZ2f29vbw8PBLS0vMzMxaWlro6OiwsLBVVVVjY2NxcXHa2tqMjIxCQkI+Pj4mJiYxMTGXl5c6OjouLi4gICAYGBgLCwuKrO9fAAAJZklEQVR4nO2diXaqsBZAmWSeBZkVbW3fe///gQ9FJkXCOWCj62bftVrbQpINyclA9HL8vwj3upRrlpz7ssJxXRYrk0r7feBqoHOasmibYlMI8vqFqnN5kTUvlcdTGfPSJg9S8NlKcBQMTtOT70CAXbWZpXuBdWiLxckXd9cfTM6JfBWSRegkkcOd62sVi6cfM/NWLuLa1ryWBdE+03jOqX8hWRxnu5Ex95ZpZWRWFXu3aRKUvbgsckOF15iJUq5ozadSEBVnObz+JNx+G1yS31lJZMgeIQFPLqPAuZ5uNscqV9vUMqPorJESmF3StaxVI/o2hV5VTu3bd7H+7mV6cnIFezw33hb2p0S06ivGyVnzh6w9PrXEomrna5ivYR3KYnDcW0qbZv2tudnnrnKHqlgcc98QHNnzdhc8T3YEw8+PgRiHXZJN/eYUe1jcWM/zjbXUfLG1Yrl5IMrh41/k22UI3WEGiuzoph8kNYFv6o6sDE8V4vbVY+HSuExyI17SzhdZp455zM/xiPE1aev2QjbGcw4rRvNW2hNSdTzpNDOPkYjuztHWvHQ+fm+cqXNj5VbZBQeWdNCmqk8clpb5ry8qE0c8zwFhHSqi6+9dR7F302m3Iakcv2VPTnPbZhtPOjmXZu67fqlC2znYWnHMS+909Q0lwrFtoQ2Att86eA43UbawjpJ81c7y4Gw/aWejgKx5tTzlhtOlP1nBuS6MV9qzg0/Z3d+RUNajF8/4qvZ9F9nswets66oyJd9uY3w7RSNcYK8JaBzvz2yAutSlPn1KdvezrOdHM5tudE1p5liHiuBGvvUYMhWSitQdYMYTx7UYXeDj77WG7EYazS42onxDbuZE61QyqumiLo9eQ1LD5jirqw26cHk9mZmy6a4sL07fDWe8nvGKZfrupjdJHUlm2to2Tj/VSOj5AdO3gxuWPQ0I1U83ejkJhNYznnWdQGjrydfeeZrdU2v+oBe/vkUIQjYxSIVi7wd36v55br8NkBpoak//vYp2xs9xM14jRq15JXOjQpDJYS4k90g7p1fJbNeqXz8knZ7LvqdAupzPRoQDFKnrZvs8Wqfq5lgY9syOn1jFq9g6GJnFZjZS3tQ0LnGvLYlErENzh3t1JM4Og18OrWWnzE9lWytmdGlzMtea/qtOTy73VtpLmj+IgR4OMrSGhRwhhAxyeVvPf1ynmwa31lVHH/wmAnHmf8f9bGm8iPeTYsUWTdM4V5Tuxrkf2KakQHZJAbqcxsuWe0puSx61dRXt80Ifmy6SCGf1wtxIX1+dOz7lUufcxhgzxeY1K4hcUamcq3/7HD6AbxKyyMdcsGcex4XZrEEcaSz8lJ2sF/urtXlLApMScZxyS3g3bzYcZ/MKAZu79gtSfYmu1smCNWd11sD3gkacHYQ2scNqjpx1sZ8gJ1drUSQf+gwNsJKjydLz6strDwtJz9kteSqiF1frSh6NRxwj1TRDRcsZu0xVhHU0QAMDh/A+kcBdY/gvfsEQXNd428kkOw2b52w7Ja5+AVwIQoXwhq1cW+8hKzxDeEwL41M5liTngmofZkeGDhXRyTbYW662zqZW5Qggo+kylgQzMbmNUrwInwi651zC3N5/jChrRqQRaoH1irSgsqFZYB3+T2msS3w9BS1OrsUC62uzvu7Q4BwTncphzUesc1lgrQdcs0Njl6NbJ2SYshoLQmgidjPNHN2wFeJc+AXgrcOt0lmfBeLxT0hftWVmCrz14T98Z23vscmQl+1eAL5dn12us/aO6AnrvHWFdZmxXPeE4lKp2xWkAjue39G41+gazm8vwbe1FrGXj8q9Rtdw+ff6AKaxVs7IdLyPima6f/naWu+wQ/HPiuHR9cxuPfwbMeG7sGiCjwU907w26561iZy9EZ4yvwbsqoK97a2HX8gM1BopnREp9lKL39dvnXV4xCU06zHb2mBDaFRv3+s950IOxanMr5Erw+FXHQZ71iWuE6SylsLjgri8rUN2z1p1USlRWTfDLJxVmvr37WVnvcsxdRW1RrqcJ7tSCBS3Xbn959eoofjYVqA/QMb0HOF/bxWzb61jHvxQGZohs9VuzXpgffDB6fC4i76cGRtiHtGj5uFtzzo8IcIxlY6Lw826ivbNJP19KQFiqkwnhOPC2baJvANrAf7gB9lxLucAD73ytmmNA2sNPtukFMxQl1tsx9zDnVe/4NnmkoeLy4Cv/UTtGyuG1i44Mi55zLYMeBjdtnZDa2v0fSlT0LNOoet1dtus76y9AJjS/J0k6wN9biGe2pd3+0hdYLXBr0svBxpSom499M567vsUboB2c65NCizrVzdPurM2YDdPoTMcrQlhneZh29WNO2sbNhQ/UOu3LsAi6TnvXt9Z7yKQB70IfgH2Vs2g9/zyfle8D6k2Mo2l8A5QVAm/evPoe2sRMhSne6v7780mo2179/Pe+lDMT8ij8VyvD+TRud4fbd9b8z+E68dz7Y5qyKV+DYDFn6I/AHt4t4s/+wZ6dNYJ+wAWcrb9Z7YP1krhB0FQFMXPz/GYJEXhu+amPBuCIIiW5TiSGtu2onke1XFZg7GZy1c/8j5/7x7Pe56i2HYcq5JjVYiiUWViuvsgSJLj8Yt2LLuwEVVpHoO+Cf8JA8ZbWOP6TrB1e/B7WOOWcj79XjPr+TBrGOcFbwxaDWYNgFnDYNbUYNYAmDWM97DGLWx8uLWJ2xXDrGEwa2owawB4a8QmlvVh1gCYNQxmTQ1mDYBZw3gLawO3MebTrXELtcwaBrOmBrMGgLeG77R9AcwaALOGwaypwawBMGsYb2F9xm16+3BrHfehVcwaBrOmBrMGgLeWNuRjXs6fW6v4j7VcD2YNgFnDYNbUYNYAPtwa9Ka7DmYNg1lTg1kDYNYw5HeYfTBrAMwaBrOmBrMGwKxhvIW1gPus9w+3Ri7UMmsYzJoazBrAAmvcB2+vy99bwz+VeH2YNQBmDYNZU4NZA/h06xJ12odbIzdMMGsYzJoazBoA3lqDftb4K2DWAJg1DGZNDWYNgFnDeAtr9Z+0tnFLlswaBrOmBrMGsMA6QZ22Ln9urTBrWjBrAMwaBrOmxr9pjdw68OHWCrOeD7MGZsisafH31jn5mJfz59Yp/L+NXh9mDYBZw2DW1GDWAJg1jLewTnGDBmYNzJBZ04JZA1hgfRTfgAXWKO1QF94A1Kc18rU1Bkx2LwBbeuR5nw2z/nf4P1BzdSL/M7SOAAAAAElFTkSuQmCC"/>
          <p:cNvSpPr>
            <a:spLocks noChangeAspect="1" noChangeArrowheads="1"/>
          </p:cNvSpPr>
          <p:nvPr/>
        </p:nvSpPr>
        <p:spPr bwMode="auto">
          <a:xfrm>
            <a:off x="155575" y="-936625"/>
            <a:ext cx="23336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6" name="AutoShape 4" descr="data:image/png;base64,iVBORw0KGgoAAAANSUhEUgAAAPUAAADNCAMAAABXRsaXAAAAgVBMVEX////+/v6rq6ulpaXDw8OGhobX19fh4eHGxsbc3NycnJySkpJ/f3+1tbXR0dG/v793d3fu7u5wcHAAAABnZ2f29vbw8PBLS0vMzMxaWlro6OiwsLBVVVVjY2NxcXHa2tqMjIxCQkI+Pj4mJiYxMTGXl5c6OjouLi4gICAYGBgLCwuKrO9fAAAJZklEQVR4nO2diXaqsBZAmWSeBZkVbW3fe///gQ9FJkXCOWCj62bftVrbQpINyclA9HL8vwj3upRrlpz7ssJxXRYrk0r7feBqoHOasmibYlMI8vqFqnN5kTUvlcdTGfPSJg9S8NlKcBQMTtOT70CAXbWZpXuBdWiLxckXd9cfTM6JfBWSRegkkcOd62sVi6cfM/NWLuLa1ryWBdE+03jOqX8hWRxnu5Ex95ZpZWRWFXu3aRKUvbgsckOF15iJUq5ozadSEBVnObz+JNx+G1yS31lJZMgeIQFPLqPAuZ5uNscqV9vUMqPorJESmF3StaxVI/o2hV5VTu3bd7H+7mV6cnIFezw33hb2p0S06ivGyVnzh6w9PrXEomrna5ivYR3KYnDcW0qbZv2tudnnrnKHqlgcc98QHNnzdhc8T3YEw8+PgRiHXZJN/eYUe1jcWM/zjbXUfLG1Yrl5IMrh41/k22UI3WEGiuzoph8kNYFv6o6sDE8V4vbVY+HSuExyI17SzhdZp455zM/xiPE1aev2QjbGcw4rRvNW2hNSdTzpNDOPkYjuztHWvHQ+fm+cqXNj5VbZBQeWdNCmqk8clpb5ry8qE0c8zwFhHSqi6+9dR7F302m3Iakcv2VPTnPbZhtPOjmXZu67fqlC2znYWnHMS+909Q0lwrFtoQ2Att86eA43UbawjpJ81c7y4Gw/aWejgKx5tTzlhtOlP1nBuS6MV9qzg0/Z3d+RUNajF8/4qvZ9F9nswets66oyJd9uY3w7RSNcYK8JaBzvz2yAutSlPn1KdvezrOdHM5tudE1p5liHiuBGvvUYMhWSitQdYMYTx7UYXeDj77WG7EYazS42onxDbuZE61QyqumiLo9eQ1LD5jirqw26cHk9mZmy6a4sL07fDWe8nvGKZfrupjdJHUlm2to2Tj/VSOj5AdO3gxuWPQ0I1U83ejkJhNYznnWdQGjrydfeeZrdU2v+oBe/vkUIQjYxSIVi7wd36v55br8NkBpoak//vYp2xs9xM14jRq15JXOjQpDJYS4k90g7p1fJbNeqXz8knZ7LvqdAupzPRoQDFKnrZvs8Wqfq5lgY9syOn1jFq9g6GJnFZjZS3tQ0LnGvLYlErENzh3t1JM4Og18OrWWnzE9lWytmdGlzMtea/qtOTy73VtpLmj+IgR4OMrSGhRwhhAxyeVvPf1ynmwa31lVHH/wmAnHmf8f9bGm8iPeTYsUWTdM4V5Tuxrkf2KakQHZJAbqcxsuWe0puSx61dRXt80Ifmy6SCGf1wtxIX1+dOz7lUufcxhgzxeY1K4hcUamcq3/7HD6AbxKyyMdcsGcex4XZrEEcaSz8lJ2sF/urtXlLApMScZxyS3g3bzYcZ/MKAZu79gtSfYmu1smCNWd11sD3gkacHYQ2scNqjpx1sZ8gJ1drUSQf+gwNsJKjydLz6strDwtJz9kteSqiF1frSh6NRxwj1TRDRcsZu0xVhHU0QAMDh/A+kcBdY/gvfsEQXNd428kkOw2b52w7Ja5+AVwIQoXwhq1cW+8hKzxDeEwL41M5liTngmofZkeGDhXRyTbYW662zqZW5Qggo+kylgQzMbmNUrwInwi651zC3N5/jChrRqQRaoH1irSgsqFZYB3+T2msS3w9BS1OrsUC62uzvu7Q4BwTncphzUesc1lgrQdcs0Njl6NbJ2SYshoLQmgidjPNHN2wFeJc+AXgrcOt0lmfBeLxT0hftWVmCrz14T98Z23vscmQl+1eAL5dn12us/aO6AnrvHWFdZmxXPeE4lKp2xWkAjue39G41+gazm8vwbe1FrGXj8q9Rtdw+ff6AKaxVs7IdLyPima6f/naWu+wQ/HPiuHR9cxuPfwbMeG7sGiCjwU907w26561iZy9EZ4yvwbsqoK97a2HX8gM1BopnREp9lKL39dvnXV4xCU06zHb2mBDaFRv3+s950IOxanMr5Erw+FXHQZ71iWuE6SylsLjgri8rUN2z1p1USlRWTfDLJxVmvr37WVnvcsxdRW1RrqcJ7tSCBS3Xbn959eoofjYVqA/QMb0HOF/bxWzb61jHvxQGZohs9VuzXpgffDB6fC4i76cGRtiHtGj5uFtzzo8IcIxlY6Lw826ivbNJP19KQFiqkwnhOPC2baJvANrAf7gB9lxLucAD73ytmmNA2sNPtukFMxQl1tsx9zDnVe/4NnmkoeLy4Cv/UTtGyuG1i44Mi55zLYMeBjdtnZDa2v0fSlT0LNOoet1dtus76y9AJjS/J0k6wN9biGe2pd3+0hdYLXBr0svBxpSom499M567vsUboB2c65NCizrVzdPurM2YDdPoTMcrQlhneZh29WNO2sbNhQ/UOu3LsAi6TnvXt9Z7yKQB70IfgH2Vs2g9/zyfle8D6k2Mo2l8A5QVAm/evPoe2sRMhSne6v7780mo2179/Pe+lDMT8ij8VyvD+TRud4fbd9b8z+E68dz7Y5qyKV+DYDFn6I/AHt4t4s/+wZ6dNYJ+wAWcrb9Z7YP1krhB0FQFMXPz/GYJEXhu+amPBuCIIiW5TiSGtu2onke1XFZg7GZy1c/8j5/7x7Pe56i2HYcq5JjVYiiUWViuvsgSJLj8Yt2LLuwEVVpHoO+Cf8JA8ZbWOP6TrB1e/B7WOOWcj79XjPr+TBrGOcFbwxaDWYNgFnDYNbUYNYAmDWM97DGLWx8uLWJ2xXDrGEwa2owawB4a8QmlvVh1gCYNQxmTQ1mDYBZw3gLawO3MebTrXELtcwaBrOmBrMGgLeG77R9AcwaALOGwaypwawBMGsYb2F9xm16+3BrHfehVcwaBrOmBrMGgLeWNuRjXs6fW6v4j7VcD2YNgFnDYNbUYNYAPtwa9Ka7DmYNg1lTg1kDYNYw5HeYfTBrAMwaBrOmBrMGwKxhvIW1gPus9w+3Ri7UMmsYzJoazBrAAmvcB2+vy99bwz+VeH2YNQBmDYNZU4NZA/h06xJ12odbIzdMMGsYzJoazBoA3lqDftb4K2DWAJg1DGZNDWYNgFnDeAtr9Z+0tnFLlswaBrOmBrMGsMA6QZ22Ln9urTBrWjBrAMwaBrOmxr9pjdw68OHWCrOeD7MGZsisafH31jn5mJfz59Yp/L+NXh9mDYBZw2DW1GDWAJg1jLewTnGDBmYNzJBZ04JZA1hgfRTfgAXWKO1QF94A1Kc18rU1Bkx2LwBbeuR5nw2z/nf4P1BzdSL/M7SOAAAAAElFTkSuQmCC"/>
          <p:cNvSpPr>
            <a:spLocks noChangeAspect="1" noChangeArrowheads="1"/>
          </p:cNvSpPr>
          <p:nvPr/>
        </p:nvSpPr>
        <p:spPr bwMode="auto">
          <a:xfrm>
            <a:off x="307975" y="-784225"/>
            <a:ext cx="23336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457199" y="346331"/>
            <a:ext cx="51296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Paralympic</a:t>
            </a:r>
            <a:r>
              <a:rPr lang="nl-B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Games ?</a:t>
            </a:r>
            <a:endParaRPr lang="nl-BE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jdelijke aanduiding voor inhoud 4"/>
          <p:cNvSpPr txBox="1">
            <a:spLocks/>
          </p:cNvSpPr>
          <p:nvPr/>
        </p:nvSpPr>
        <p:spPr>
          <a:xfrm>
            <a:off x="457198" y="1551810"/>
            <a:ext cx="5985166" cy="558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nl-BE" sz="1600" dirty="0">
              <a:solidFill>
                <a:srgbClr val="002060"/>
              </a:solidFill>
            </a:endParaRPr>
          </a:p>
          <a:p>
            <a:pPr algn="just"/>
            <a:r>
              <a:rPr lang="nl-BE" sz="1800" dirty="0" err="1" smtClean="0">
                <a:solidFill>
                  <a:srgbClr val="002060"/>
                </a:solidFill>
              </a:rPr>
              <a:t>From</a:t>
            </a:r>
            <a:r>
              <a:rPr lang="nl-BE" sz="1800" dirty="0" smtClean="0">
                <a:solidFill>
                  <a:srgbClr val="002060"/>
                </a:solidFill>
              </a:rPr>
              <a:t> “</a:t>
            </a:r>
            <a:r>
              <a:rPr lang="nl-BE" sz="1800" dirty="0" err="1" smtClean="0">
                <a:solidFill>
                  <a:srgbClr val="002060"/>
                </a:solidFill>
              </a:rPr>
              <a:t>Olympics</a:t>
            </a:r>
            <a:r>
              <a:rPr lang="nl-BE" sz="1800" dirty="0" smtClean="0">
                <a:solidFill>
                  <a:srgbClr val="002060"/>
                </a:solidFill>
              </a:rPr>
              <a:t> </a:t>
            </a:r>
            <a:r>
              <a:rPr lang="nl-BE" sz="1800" dirty="0" err="1" smtClean="0">
                <a:solidFill>
                  <a:srgbClr val="002060"/>
                </a:solidFill>
              </a:rPr>
              <a:t>for</a:t>
            </a:r>
            <a:r>
              <a:rPr lang="nl-BE" sz="1800" dirty="0" smtClean="0">
                <a:solidFill>
                  <a:srgbClr val="002060"/>
                </a:solidFill>
              </a:rPr>
              <a:t> </a:t>
            </a:r>
            <a:r>
              <a:rPr lang="nl-BE" sz="1800" u="sng" dirty="0" err="1" smtClean="0">
                <a:solidFill>
                  <a:srgbClr val="002060"/>
                </a:solidFill>
              </a:rPr>
              <a:t>para</a:t>
            </a:r>
            <a:r>
              <a:rPr lang="nl-BE" sz="1800" dirty="0" err="1" smtClean="0">
                <a:solidFill>
                  <a:srgbClr val="002060"/>
                </a:solidFill>
              </a:rPr>
              <a:t>lysed</a:t>
            </a:r>
            <a:r>
              <a:rPr lang="nl-BE" sz="1800" dirty="0" smtClean="0">
                <a:solidFill>
                  <a:srgbClr val="002060"/>
                </a:solidFill>
              </a:rPr>
              <a:t>” = focus on </a:t>
            </a:r>
            <a:r>
              <a:rPr lang="nl-BE" sz="1800" dirty="0" err="1" smtClean="0">
                <a:solidFill>
                  <a:srgbClr val="002060"/>
                </a:solidFill>
              </a:rPr>
              <a:t>disability</a:t>
            </a:r>
            <a:endParaRPr lang="nl-BE" sz="1800" dirty="0" smtClean="0">
              <a:solidFill>
                <a:srgbClr val="002060"/>
              </a:solidFill>
            </a:endParaRPr>
          </a:p>
          <a:p>
            <a:pPr algn="just"/>
            <a:r>
              <a:rPr lang="nl-BE" sz="1800" dirty="0" err="1" smtClean="0">
                <a:solidFill>
                  <a:srgbClr val="002060"/>
                </a:solidFill>
              </a:rPr>
              <a:t>To</a:t>
            </a:r>
            <a:r>
              <a:rPr lang="nl-BE" sz="1800" dirty="0" smtClean="0">
                <a:solidFill>
                  <a:srgbClr val="002060"/>
                </a:solidFill>
              </a:rPr>
              <a:t> “</a:t>
            </a:r>
            <a:r>
              <a:rPr lang="nl-BE" sz="1800" i="1" u="sng" dirty="0" smtClean="0">
                <a:solidFill>
                  <a:srgbClr val="002060"/>
                </a:solidFill>
              </a:rPr>
              <a:t>para</a:t>
            </a:r>
            <a:r>
              <a:rPr lang="nl-BE" sz="1800" dirty="0" smtClean="0">
                <a:solidFill>
                  <a:srgbClr val="002060"/>
                </a:solidFill>
              </a:rPr>
              <a:t>-</a:t>
            </a:r>
            <a:r>
              <a:rPr lang="nl-BE" sz="1800" dirty="0" err="1" smtClean="0">
                <a:solidFill>
                  <a:srgbClr val="002060"/>
                </a:solidFill>
              </a:rPr>
              <a:t>Olympics</a:t>
            </a:r>
            <a:r>
              <a:rPr lang="nl-BE" sz="1800" dirty="0" smtClean="0">
                <a:solidFill>
                  <a:srgbClr val="002060"/>
                </a:solidFill>
              </a:rPr>
              <a:t>” = </a:t>
            </a:r>
            <a:r>
              <a:rPr lang="nl-BE" sz="1800" i="1" dirty="0" smtClean="0">
                <a:solidFill>
                  <a:srgbClr val="002060"/>
                </a:solidFill>
              </a:rPr>
              <a:t>parallel </a:t>
            </a:r>
            <a:r>
              <a:rPr lang="nl-BE" sz="1800" i="1" dirty="0" err="1" smtClean="0">
                <a:solidFill>
                  <a:srgbClr val="002060"/>
                </a:solidFill>
              </a:rPr>
              <a:t>to</a:t>
            </a:r>
            <a:r>
              <a:rPr lang="nl-BE" sz="1800" i="1" dirty="0" smtClean="0">
                <a:solidFill>
                  <a:srgbClr val="002060"/>
                </a:solidFill>
              </a:rPr>
              <a:t> </a:t>
            </a:r>
            <a:r>
              <a:rPr lang="nl-BE" sz="1800" dirty="0" err="1" smtClean="0">
                <a:solidFill>
                  <a:srgbClr val="002060"/>
                </a:solidFill>
              </a:rPr>
              <a:t>Olympics</a:t>
            </a:r>
            <a:r>
              <a:rPr lang="nl-BE" sz="1800" dirty="0" smtClean="0">
                <a:solidFill>
                  <a:srgbClr val="002060"/>
                </a:solidFill>
              </a:rPr>
              <a:t> = focus on </a:t>
            </a:r>
            <a:r>
              <a:rPr lang="nl-BE" sz="1800" dirty="0" err="1" smtClean="0">
                <a:solidFill>
                  <a:srgbClr val="002060"/>
                </a:solidFill>
              </a:rPr>
              <a:t>sports</a:t>
            </a:r>
            <a:endParaRPr lang="nl-BE" sz="1800" dirty="0" smtClean="0">
              <a:solidFill>
                <a:srgbClr val="002060"/>
              </a:solidFill>
            </a:endParaRPr>
          </a:p>
          <a:p>
            <a:pPr algn="just"/>
            <a:r>
              <a:rPr lang="nl-BE" sz="1800" dirty="0" smtClean="0">
                <a:solidFill>
                  <a:srgbClr val="002060"/>
                </a:solidFill>
              </a:rPr>
              <a:t>Same </a:t>
            </a:r>
            <a:r>
              <a:rPr lang="nl-BE" sz="1800" dirty="0" err="1" smtClean="0">
                <a:solidFill>
                  <a:srgbClr val="002060"/>
                </a:solidFill>
              </a:rPr>
              <a:t>city</a:t>
            </a:r>
            <a:r>
              <a:rPr lang="nl-BE" sz="1800" dirty="0" smtClean="0">
                <a:solidFill>
                  <a:srgbClr val="002060"/>
                </a:solidFill>
              </a:rPr>
              <a:t>, </a:t>
            </a:r>
            <a:r>
              <a:rPr lang="nl-BE" sz="1800" dirty="0" err="1" smtClean="0">
                <a:solidFill>
                  <a:srgbClr val="002060"/>
                </a:solidFill>
              </a:rPr>
              <a:t>same</a:t>
            </a:r>
            <a:r>
              <a:rPr lang="nl-BE" sz="1800" dirty="0" smtClean="0">
                <a:solidFill>
                  <a:srgbClr val="002060"/>
                </a:solidFill>
              </a:rPr>
              <a:t> </a:t>
            </a:r>
            <a:r>
              <a:rPr lang="nl-BE" sz="1800" dirty="0" err="1" smtClean="0">
                <a:solidFill>
                  <a:srgbClr val="002060"/>
                </a:solidFill>
              </a:rPr>
              <a:t>venues</a:t>
            </a:r>
            <a:r>
              <a:rPr lang="nl-BE" sz="1800" dirty="0" smtClean="0">
                <a:solidFill>
                  <a:srgbClr val="002060"/>
                </a:solidFill>
              </a:rPr>
              <a:t> as </a:t>
            </a:r>
            <a:r>
              <a:rPr lang="nl-BE" sz="1800" dirty="0" err="1" smtClean="0">
                <a:solidFill>
                  <a:srgbClr val="002060"/>
                </a:solidFill>
              </a:rPr>
              <a:t>Olympics</a:t>
            </a:r>
            <a:endParaRPr lang="nl-BE" sz="1800" dirty="0" smtClean="0">
              <a:solidFill>
                <a:srgbClr val="002060"/>
              </a:solidFill>
            </a:endParaRPr>
          </a:p>
          <a:p>
            <a:pPr algn="just"/>
            <a:r>
              <a:rPr lang="nl-BE" sz="1800" dirty="0" smtClean="0">
                <a:solidFill>
                  <a:srgbClr val="002060"/>
                </a:solidFill>
              </a:rPr>
              <a:t>Same </a:t>
            </a:r>
            <a:r>
              <a:rPr lang="nl-BE" sz="1800" dirty="0" err="1" smtClean="0">
                <a:solidFill>
                  <a:srgbClr val="002060"/>
                </a:solidFill>
              </a:rPr>
              <a:t>organising</a:t>
            </a:r>
            <a:r>
              <a:rPr lang="nl-BE" sz="1800" dirty="0" smtClean="0">
                <a:solidFill>
                  <a:srgbClr val="002060"/>
                </a:solidFill>
              </a:rPr>
              <a:t> </a:t>
            </a:r>
            <a:r>
              <a:rPr lang="nl-BE" sz="1800" dirty="0" err="1" smtClean="0">
                <a:solidFill>
                  <a:srgbClr val="002060"/>
                </a:solidFill>
              </a:rPr>
              <a:t>committee</a:t>
            </a:r>
            <a:endParaRPr lang="nl-BE" sz="1800" dirty="0" smtClean="0">
              <a:solidFill>
                <a:srgbClr val="002060"/>
              </a:solidFill>
            </a:endParaRPr>
          </a:p>
          <a:p>
            <a:pPr algn="just"/>
            <a:r>
              <a:rPr lang="nl-BE" sz="1800" dirty="0" smtClean="0">
                <a:solidFill>
                  <a:srgbClr val="002060"/>
                </a:solidFill>
              </a:rPr>
              <a:t>3rd </a:t>
            </a:r>
            <a:r>
              <a:rPr lang="nl-BE" sz="1800" dirty="0" err="1" smtClean="0">
                <a:solidFill>
                  <a:srgbClr val="002060"/>
                </a:solidFill>
              </a:rPr>
              <a:t>biggest</a:t>
            </a:r>
            <a:r>
              <a:rPr lang="nl-BE" sz="1800" dirty="0" smtClean="0">
                <a:solidFill>
                  <a:srgbClr val="002060"/>
                </a:solidFill>
              </a:rPr>
              <a:t> sport event in </a:t>
            </a:r>
            <a:r>
              <a:rPr lang="nl-BE" sz="1800" dirty="0" err="1" smtClean="0">
                <a:solidFill>
                  <a:srgbClr val="002060"/>
                </a:solidFill>
              </a:rPr>
              <a:t>the</a:t>
            </a:r>
            <a:r>
              <a:rPr lang="nl-BE" sz="1800" dirty="0" smtClean="0">
                <a:solidFill>
                  <a:srgbClr val="002060"/>
                </a:solidFill>
              </a:rPr>
              <a:t> world</a:t>
            </a:r>
          </a:p>
          <a:p>
            <a:pPr marL="0" indent="0" algn="just">
              <a:buNone/>
            </a:pPr>
            <a:endParaRPr lang="nl-BE" sz="8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nl-BE" sz="16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nl-BE" sz="1600" dirty="0" smtClean="0">
              <a:solidFill>
                <a:srgbClr val="002060"/>
              </a:solidFill>
            </a:endParaRPr>
          </a:p>
          <a:p>
            <a:pPr algn="just"/>
            <a:endParaRPr lang="nl-BE" sz="16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://www.rio2016.com/sites/default/files/ope_rio2016_o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773" y="522070"/>
            <a:ext cx="3843692" cy="260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rio2016.com/mascots/themes/rio2016/images/mascot-both_new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513" y="3001725"/>
            <a:ext cx="4922699" cy="334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73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/>
          <a:srcRect l="29814" t="10620" r="36070" b="10868"/>
          <a:stretch/>
        </p:blipFill>
        <p:spPr>
          <a:xfrm>
            <a:off x="5207380" y="2966722"/>
            <a:ext cx="3022360" cy="391238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"/>
          <a:stretch/>
        </p:blipFill>
        <p:spPr>
          <a:xfrm>
            <a:off x="8123552" y="3072068"/>
            <a:ext cx="5242735" cy="378593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64"/>
          <a:stretch/>
        </p:blipFill>
        <p:spPr>
          <a:xfrm>
            <a:off x="-1437845" y="0"/>
            <a:ext cx="4432741" cy="412954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2"/>
          <a:stretch/>
        </p:blipFill>
        <p:spPr>
          <a:xfrm>
            <a:off x="2956035" y="1"/>
            <a:ext cx="2405918" cy="328397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12"/>
          <a:stretch/>
        </p:blipFill>
        <p:spPr>
          <a:xfrm>
            <a:off x="0" y="3083442"/>
            <a:ext cx="2894907" cy="379566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420" y="-13165"/>
            <a:ext cx="4625976" cy="308344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845" y="0"/>
            <a:ext cx="4517716" cy="301149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70"/>
          <a:stretch/>
        </p:blipFill>
        <p:spPr>
          <a:xfrm>
            <a:off x="2854413" y="3150346"/>
            <a:ext cx="2569919" cy="3850222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2658545" y="2779616"/>
            <a:ext cx="6874910" cy="830997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nl-BE" sz="500" dirty="0" smtClean="0"/>
          </a:p>
          <a:p>
            <a:pPr algn="ctr"/>
            <a:r>
              <a:rPr lang="nl-BE" sz="2000" dirty="0" smtClean="0"/>
              <a:t>Rio 2016 </a:t>
            </a:r>
            <a:r>
              <a:rPr lang="nl-BE" sz="2000" dirty="0" err="1" smtClean="0"/>
              <a:t>Paralympic</a:t>
            </a:r>
            <a:r>
              <a:rPr lang="nl-BE" sz="2000" dirty="0" smtClean="0"/>
              <a:t> Team </a:t>
            </a:r>
            <a:r>
              <a:rPr lang="nl-BE" sz="2000" dirty="0"/>
              <a:t>B</a:t>
            </a:r>
            <a:r>
              <a:rPr lang="nl-BE" sz="2000" dirty="0" smtClean="0"/>
              <a:t>elgium</a:t>
            </a:r>
          </a:p>
          <a:p>
            <a:pPr algn="ctr"/>
            <a:r>
              <a:rPr lang="nl-BE" dirty="0" smtClean="0"/>
              <a:t>29 </a:t>
            </a:r>
            <a:r>
              <a:rPr lang="nl-BE" dirty="0" err="1" smtClean="0"/>
              <a:t>athletes</a:t>
            </a:r>
            <a:r>
              <a:rPr lang="nl-BE" dirty="0" smtClean="0"/>
              <a:t> - 11 </a:t>
            </a:r>
            <a:r>
              <a:rPr lang="nl-BE" dirty="0" err="1" smtClean="0"/>
              <a:t>medals</a:t>
            </a:r>
            <a:r>
              <a:rPr lang="nl-BE" dirty="0" smtClean="0"/>
              <a:t> - 5 </a:t>
            </a:r>
            <a:r>
              <a:rPr lang="nl-BE" dirty="0" err="1" smtClean="0"/>
              <a:t>Paralympic</a:t>
            </a:r>
            <a:r>
              <a:rPr lang="nl-BE" dirty="0" smtClean="0"/>
              <a:t> </a:t>
            </a:r>
            <a:r>
              <a:rPr lang="nl-BE" dirty="0" err="1" smtClean="0"/>
              <a:t>titles</a:t>
            </a:r>
            <a:r>
              <a:rPr lang="nl-BE" dirty="0" smtClean="0"/>
              <a:t> - 25th in world ranking</a:t>
            </a:r>
          </a:p>
          <a:p>
            <a:pPr algn="ctr"/>
            <a:endParaRPr lang="nl-BE" sz="500" dirty="0"/>
          </a:p>
        </p:txBody>
      </p:sp>
    </p:spTree>
    <p:extLst>
      <p:ext uri="{BB962C8B-B14F-4D97-AF65-F5344CB8AC3E}">
        <p14:creationId xmlns:p14="http://schemas.microsoft.com/office/powerpoint/2010/main" val="322334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981" y="4026005"/>
            <a:ext cx="2482323" cy="1676333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5"/>
          <a:stretch/>
        </p:blipFill>
        <p:spPr>
          <a:xfrm>
            <a:off x="6305589" y="4028746"/>
            <a:ext cx="2482322" cy="1679043"/>
          </a:xfrm>
          <a:prstGeom prst="rect">
            <a:avLst/>
          </a:prstGeom>
        </p:spPr>
      </p:pic>
      <p:sp>
        <p:nvSpPr>
          <p:cNvPr id="5" name="AutoShape 2" descr="data:image/png;base64,iVBORw0KGgoAAAANSUhEUgAAAPUAAADNCAMAAABXRsaXAAAAgVBMVEX////+/v6rq6ulpaXDw8OGhobX19fh4eHGxsbc3NycnJySkpJ/f3+1tbXR0dG/v793d3fu7u5wcHAAAABnZ2f29vbw8PBLS0vMzMxaWlro6OiwsLBVVVVjY2NxcXHa2tqMjIxCQkI+Pj4mJiYxMTGXl5c6OjouLi4gICAYGBgLCwuKrO9fAAAJZklEQVR4nO2diXaqsBZAmWSeBZkVbW3fe///gQ9FJkXCOWCj62bftVrbQpINyclA9HL8vwj3upRrlpz7ssJxXRYrk0r7feBqoHOasmibYlMI8vqFqnN5kTUvlcdTGfPSJg9S8NlKcBQMTtOT70CAXbWZpXuBdWiLxckXd9cfTM6JfBWSRegkkcOd62sVi6cfM/NWLuLa1ryWBdE+03jOqX8hWRxnu5Ex95ZpZWRWFXu3aRKUvbgsckOF15iJUq5ozadSEBVnObz+JNx+G1yS31lJZMgeIQFPLqPAuZ5uNscqV9vUMqPorJESmF3StaxVI/o2hV5VTu3bd7H+7mV6cnIFezw33hb2p0S06ivGyVnzh6w9PrXEomrna5ivYR3KYnDcW0qbZv2tudnnrnKHqlgcc98QHNnzdhc8T3YEw8+PgRiHXZJN/eYUe1jcWM/zjbXUfLG1Yrl5IMrh41/k22UI3WEGiuzoph8kNYFv6o6sDE8V4vbVY+HSuExyI17SzhdZp455zM/xiPE1aev2QjbGcw4rRvNW2hNSdTzpNDOPkYjuztHWvHQ+fm+cqXNj5VbZBQeWdNCmqk8clpb5ry8qE0c8zwFhHSqi6+9dR7F302m3Iakcv2VPTnPbZhtPOjmXZu67fqlC2znYWnHMS+909Q0lwrFtoQ2Att86eA43UbawjpJ81c7y4Gw/aWejgKx5tTzlhtOlP1nBuS6MV9qzg0/Z3d+RUNajF8/4qvZ9F9nswets66oyJd9uY3w7RSNcYK8JaBzvz2yAutSlPn1KdvezrOdHM5tudE1p5liHiuBGvvUYMhWSitQdYMYTx7UYXeDj77WG7EYazS42onxDbuZE61QyqumiLo9eQ1LD5jirqw26cHk9mZmy6a4sL07fDWe8nvGKZfrupjdJHUlm2to2Tj/VSOj5AdO3gxuWPQ0I1U83ejkJhNYznnWdQGjrydfeeZrdU2v+oBe/vkUIQjYxSIVi7wd36v55br8NkBpoak//vYp2xs9xM14jRq15JXOjQpDJYS4k90g7p1fJbNeqXz8knZ7LvqdAupzPRoQDFKnrZvs8Wqfq5lgY9syOn1jFq9g6GJnFZjZS3tQ0LnGvLYlErENzh3t1JM4Og18OrWWnzE9lWytmdGlzMtea/qtOTy73VtpLmj+IgR4OMrSGhRwhhAxyeVvPf1ynmwa31lVHH/wmAnHmf8f9bGm8iPeTYsUWTdM4V5Tuxrkf2KakQHZJAbqcxsuWe0puSx61dRXt80Ifmy6SCGf1wtxIX1+dOz7lUufcxhgzxeY1K4hcUamcq3/7HD6AbxKyyMdcsGcex4XZrEEcaSz8lJ2sF/urtXlLApMScZxyS3g3bzYcZ/MKAZu79gtSfYmu1smCNWd11sD3gkacHYQ2scNqjpx1sZ8gJ1drUSQf+gwNsJKjydLz6strDwtJz9kteSqiF1frSh6NRxwj1TRDRcsZu0xVhHU0QAMDh/A+kcBdY/gvfsEQXNd428kkOw2b52w7Ja5+AVwIQoXwhq1cW+8hKzxDeEwL41M5liTngmofZkeGDhXRyTbYW662zqZW5Qggo+kylgQzMbmNUrwInwi651zC3N5/jChrRqQRaoH1irSgsqFZYB3+T2msS3w9BS1OrsUC62uzvu7Q4BwTncphzUesc1lgrQdcs0Njl6NbJ2SYshoLQmgidjPNHN2wFeJc+AXgrcOt0lmfBeLxT0hftWVmCrz14T98Z23vscmQl+1eAL5dn12us/aO6AnrvHWFdZmxXPeE4lKp2xWkAjue39G41+gazm8vwbe1FrGXj8q9Rtdw+ff6AKaxVs7IdLyPima6f/naWu+wQ/HPiuHR9cxuPfwbMeG7sGiCjwU907w26561iZy9EZ4yvwbsqoK97a2HX8gM1BopnREp9lKL39dvnXV4xCU06zHb2mBDaFRv3+s950IOxanMr5Erw+FXHQZ71iWuE6SylsLjgri8rUN2z1p1USlRWTfDLJxVmvr37WVnvcsxdRW1RrqcJ7tSCBS3Xbn959eoofjYVqA/QMb0HOF/bxWzb61jHvxQGZohs9VuzXpgffDB6fC4i76cGRtiHtGj5uFtzzo8IcIxlY6Lw826ivbNJP19KQFiqkwnhOPC2baJvANrAf7gB9lxLucAD73ytmmNA2sNPtukFMxQl1tsx9zDnVe/4NnmkoeLy4Cv/UTtGyuG1i44Mi55zLYMeBjdtnZDa2v0fSlT0LNOoet1dtus76y9AJjS/J0k6wN9biGe2pd3+0hdYLXBr0svBxpSom499M567vsUboB2c65NCizrVzdPurM2YDdPoTMcrQlhneZh29WNO2sbNhQ/UOu3LsAi6TnvXt9Z7yKQB70IfgH2Vs2g9/zyfle8D6k2Mo2l8A5QVAm/evPoe2sRMhSne6v7780mo2179/Pe+lDMT8ij8VyvD+TRud4fbd9b8z+E68dz7Y5qyKV+DYDFn6I/AHt4t4s/+wZ6dNYJ+wAWcrb9Z7YP1krhB0FQFMXPz/GYJEXhu+amPBuCIIiW5TiSGtu2onke1XFZg7GZy1c/8j5/7x7Pe56i2HYcq5JjVYiiUWViuvsgSJLj8Yt2LLuwEVVpHoO+Cf8JA8ZbWOP6TrB1e/B7WOOWcj79XjPr+TBrGOcFbwxaDWYNgFnDYNbUYNYAmDWM97DGLWx8uLWJ2xXDrGEwa2owawB4a8QmlvVh1gCYNQxmTQ1mDYBZw3gLawO3MebTrXELtcwaBrOmBrMGgLeG77R9AcwaALOGwaypwawBMGsYb2F9xm16+3BrHfehVcwaBrOmBrMGgLeWNuRjXs6fW6v4j7VcD2YNgFnDYNbUYNYAPtwa9Ka7DmYNg1lTg1kDYNYw5HeYfTBrAMwaBrOmBrMGwKxhvIW1gPus9w+3Ri7UMmsYzJoazBrAAmvcB2+vy99bwz+VeH2YNQBmDYNZU4NZA/h06xJ12odbIzdMMGsYzJoazBoA3lqDftb4K2DWAJg1DGZNDWYNgFnDeAtr9Z+0tnFLlswaBrOmBrMGsMA6QZ22Ln9urTBrWjBrAMwaBrOmxr9pjdw68OHWCrOeD7MGZsisafH31jn5mJfz59Yp/L+NXh9mDYBZw2DW1GDWAJg1jLewTnGDBmYNzJBZ04JZA1hgfRTfgAXWKO1QF94A1Kc18rU1Bkx2LwBbeuR5nw2z/nf4P1BzdSL/M7SOAAAAAElFTkSuQmCC"/>
          <p:cNvSpPr>
            <a:spLocks noChangeAspect="1" noChangeArrowheads="1"/>
          </p:cNvSpPr>
          <p:nvPr/>
        </p:nvSpPr>
        <p:spPr bwMode="auto">
          <a:xfrm>
            <a:off x="155575" y="-936625"/>
            <a:ext cx="23336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6" name="AutoShape 4" descr="data:image/png;base64,iVBORw0KGgoAAAANSUhEUgAAAPUAAADNCAMAAABXRsaXAAAAgVBMVEX////+/v6rq6ulpaXDw8OGhobX19fh4eHGxsbc3NycnJySkpJ/f3+1tbXR0dG/v793d3fu7u5wcHAAAABnZ2f29vbw8PBLS0vMzMxaWlro6OiwsLBVVVVjY2NxcXHa2tqMjIxCQkI+Pj4mJiYxMTGXl5c6OjouLi4gICAYGBgLCwuKrO9fAAAJZklEQVR4nO2diXaqsBZAmWSeBZkVbW3fe///gQ9FJkXCOWCj62bftVrbQpINyclA9HL8vwj3upRrlpz7ssJxXRYrk0r7feBqoHOasmibYlMI8vqFqnN5kTUvlcdTGfPSJg9S8NlKcBQMTtOT70CAXbWZpXuBdWiLxckXd9cfTM6JfBWSRegkkcOd62sVi6cfM/NWLuLa1ryWBdE+03jOqX8hWRxnu5Ex95ZpZWRWFXu3aRKUvbgsckOF15iJUq5ozadSEBVnObz+JNx+G1yS31lJZMgeIQFPLqPAuZ5uNscqV9vUMqPorJESmF3StaxVI/o2hV5VTu3bd7H+7mV6cnIFezw33hb2p0S06ivGyVnzh6w9PrXEomrna5ivYR3KYnDcW0qbZv2tudnnrnKHqlgcc98QHNnzdhc8T3YEw8+PgRiHXZJN/eYUe1jcWM/zjbXUfLG1Yrl5IMrh41/k22UI3WEGiuzoph8kNYFv6o6sDE8V4vbVY+HSuExyI17SzhdZp455zM/xiPE1aev2QjbGcw4rRvNW2hNSdTzpNDOPkYjuztHWvHQ+fm+cqXNj5VbZBQeWdNCmqk8clpb5ry8qE0c8zwFhHSqi6+9dR7F302m3Iakcv2VPTnPbZhtPOjmXZu67fqlC2znYWnHMS+909Q0lwrFtoQ2Att86eA43UbawjpJ81c7y4Gw/aWejgKx5tTzlhtOlP1nBuS6MV9qzg0/Z3d+RUNajF8/4qvZ9F9nswets66oyJd9uY3w7RSNcYK8JaBzvz2yAutSlPn1KdvezrOdHM5tudE1p5liHiuBGvvUYMhWSitQdYMYTx7UYXeDj77WG7EYazS42onxDbuZE61QyqumiLo9eQ1LD5jirqw26cHk9mZmy6a4sL07fDWe8nvGKZfrupjdJHUlm2to2Tj/VSOj5AdO3gxuWPQ0I1U83ejkJhNYznnWdQGjrydfeeZrdU2v+oBe/vkUIQjYxSIVi7wd36v55br8NkBpoak//vYp2xs9xM14jRq15JXOjQpDJYS4k90g7p1fJbNeqXz8knZ7LvqdAupzPRoQDFKnrZvs8Wqfq5lgY9syOn1jFq9g6GJnFZjZS3tQ0LnGvLYlErENzh3t1JM4Og18OrWWnzE9lWytmdGlzMtea/qtOTy73VtpLmj+IgR4OMrSGhRwhhAxyeVvPf1ynmwa31lVHH/wmAnHmf8f9bGm8iPeTYsUWTdM4V5Tuxrkf2KakQHZJAbqcxsuWe0puSx61dRXt80Ifmy6SCGf1wtxIX1+dOz7lUufcxhgzxeY1K4hcUamcq3/7HD6AbxKyyMdcsGcex4XZrEEcaSz8lJ2sF/urtXlLApMScZxyS3g3bzYcZ/MKAZu79gtSfYmu1smCNWd11sD3gkacHYQ2scNqjpx1sZ8gJ1drUSQf+gwNsJKjydLz6strDwtJz9kteSqiF1frSh6NRxwj1TRDRcsZu0xVhHU0QAMDh/A+kcBdY/gvfsEQXNd428kkOw2b52w7Ja5+AVwIQoXwhq1cW+8hKzxDeEwL41M5liTngmofZkeGDhXRyTbYW662zqZW5Qggo+kylgQzMbmNUrwInwi651zC3N5/jChrRqQRaoH1irSgsqFZYB3+T2msS3w9BS1OrsUC62uzvu7Q4BwTncphzUesc1lgrQdcs0Njl6NbJ2SYshoLQmgidjPNHN2wFeJc+AXgrcOt0lmfBeLxT0hftWVmCrz14T98Z23vscmQl+1eAL5dn12us/aO6AnrvHWFdZmxXPeE4lKp2xWkAjue39G41+gazm8vwbe1FrGXj8q9Rtdw+ff6AKaxVs7IdLyPima6f/naWu+wQ/HPiuHR9cxuPfwbMeG7sGiCjwU907w26561iZy9EZ4yvwbsqoK97a2HX8gM1BopnREp9lKL39dvnXV4xCU06zHb2mBDaFRv3+s950IOxanMr5Erw+FXHQZ71iWuE6SylsLjgri8rUN2z1p1USlRWTfDLJxVmvr37WVnvcsxdRW1RrqcJ7tSCBS3Xbn959eoofjYVqA/QMb0HOF/bxWzb61jHvxQGZohs9VuzXpgffDB6fC4i76cGRtiHtGj5uFtzzo8IcIxlY6Lw826ivbNJP19KQFiqkwnhOPC2baJvANrAf7gB9lxLucAD73ytmmNA2sNPtukFMxQl1tsx9zDnVe/4NnmkoeLy4Cv/UTtGyuG1i44Mi55zLYMeBjdtnZDa2v0fSlT0LNOoet1dtus76y9AJjS/J0k6wN9biGe2pd3+0hdYLXBr0svBxpSom499M567vsUboB2c65NCizrVzdPurM2YDdPoTMcrQlhneZh29WNO2sbNhQ/UOu3LsAi6TnvXt9Z7yKQB70IfgH2Vs2g9/zyfle8D6k2Mo2l8A5QVAm/evPoe2sRMhSne6v7780mo2179/Pe+lDMT8ij8VyvD+TRud4fbd9b8z+E68dz7Y5qyKV+DYDFn6I/AHt4t4s/+wZ6dNYJ+wAWcrb9Z7YP1krhB0FQFMXPz/GYJEXhu+amPBuCIIiW5TiSGtu2onke1XFZg7GZy1c/8j5/7x7Pe56i2HYcq5JjVYiiUWViuvsgSJLj8Yt2LLuwEVVpHoO+Cf8JA8ZbWOP6TrB1e/B7WOOWcj79XjPr+TBrGOcFbwxaDWYNgFnDYNbUYNYAmDWM97DGLWx8uLWJ2xXDrGEwa2owawB4a8QmlvVh1gCYNQxmTQ1mDYBZw3gLawO3MebTrXELtcwaBrOmBrMGgLeG77R9AcwaALOGwaypwawBMGsYb2F9xm16+3BrHfehVcwaBrOmBrMGgLeWNuRjXs6fW6v4j7VcD2YNgFnDYNbUYNYAPtwa9Ka7DmYNg1lTg1kDYNYw5HeYfTBrAMwaBrOmBrMGwKxhvIW1gPus9w+3Ri7UMmsYzJoazBrAAmvcB2+vy99bwz+VeH2YNQBmDYNZU4NZA/h06xJ12odbIzdMMGsYzJoazBoA3lqDftb4K2DWAJg1DGZNDWYNgFnDeAtr9Z+0tnFLlswaBrOmBrMGsMA6QZ22Ln9urTBrWjBrAMwaBrOmxr9pjdw68OHWCrOeD7MGZsisafH31jn5mJfz59Yp/L+NXh9mDYBZw2DW1GDWAJg1jLewTnGDBmYNzJBZ04JZA1hgfRTfgAXWKO1QF94A1Kc18rU1Bkx2LwBbeuR5nw2z/nf4P1BzdSL/M7SOAAAAAElFTkSuQmCC"/>
          <p:cNvSpPr>
            <a:spLocks noChangeAspect="1" noChangeArrowheads="1"/>
          </p:cNvSpPr>
          <p:nvPr/>
        </p:nvSpPr>
        <p:spPr bwMode="auto">
          <a:xfrm>
            <a:off x="307975" y="-784225"/>
            <a:ext cx="23336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457199" y="50109"/>
            <a:ext cx="43626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</a:t>
            </a:r>
            <a:r>
              <a:rPr lang="nl-BE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nl-BE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40" y="1179132"/>
            <a:ext cx="2496552" cy="167324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615" y="1179133"/>
            <a:ext cx="2496551" cy="167324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83" y="1179132"/>
            <a:ext cx="2496552" cy="167324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8" t="1464" r="33253" b="30500"/>
          <a:stretch/>
        </p:blipFill>
        <p:spPr>
          <a:xfrm>
            <a:off x="9211752" y="1179133"/>
            <a:ext cx="2496552" cy="166737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74"/>
          <a:stretch/>
        </p:blipFill>
        <p:spPr>
          <a:xfrm>
            <a:off x="500940" y="4048616"/>
            <a:ext cx="2496551" cy="1667370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432700" y="2863568"/>
            <a:ext cx="2496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b="1" dirty="0" err="1" smtClean="0"/>
              <a:t>Eléonor</a:t>
            </a:r>
            <a:r>
              <a:rPr lang="nl-BE" sz="1200" b="1" dirty="0" smtClean="0"/>
              <a:t> &amp; Chloé Sana</a:t>
            </a:r>
          </a:p>
          <a:p>
            <a:r>
              <a:rPr lang="nl-BE" sz="1200" dirty="0" smtClean="0"/>
              <a:t>Alpine </a:t>
            </a:r>
            <a:r>
              <a:rPr lang="nl-BE" sz="1200" dirty="0" err="1" smtClean="0"/>
              <a:t>Skiing</a:t>
            </a:r>
            <a:r>
              <a:rPr lang="nl-BE" sz="1200" dirty="0" smtClean="0"/>
              <a:t> </a:t>
            </a:r>
            <a:r>
              <a:rPr lang="nl-BE" sz="1200" dirty="0"/>
              <a:t>World </a:t>
            </a:r>
            <a:r>
              <a:rPr lang="nl-BE" sz="1200" dirty="0" err="1"/>
              <a:t>Championships</a:t>
            </a:r>
            <a:endParaRPr lang="nl-BE" sz="1200" dirty="0" smtClean="0"/>
          </a:p>
          <a:p>
            <a:r>
              <a:rPr lang="nl-BE" sz="1200" dirty="0" err="1" smtClean="0"/>
              <a:t>Visually</a:t>
            </a:r>
            <a:r>
              <a:rPr lang="nl-BE" sz="1200" dirty="0" smtClean="0"/>
              <a:t> </a:t>
            </a:r>
            <a:r>
              <a:rPr lang="nl-BE" sz="1200" dirty="0" err="1" smtClean="0"/>
              <a:t>impaired</a:t>
            </a:r>
            <a:endParaRPr lang="nl-BE" sz="1200" dirty="0" smtClean="0"/>
          </a:p>
          <a:p>
            <a:r>
              <a:rPr lang="nl-BE" sz="1200" dirty="0" smtClean="0"/>
              <a:t>Silver </a:t>
            </a:r>
            <a:r>
              <a:rPr lang="nl-BE" sz="1200" dirty="0" err="1" smtClean="0"/>
              <a:t>downhill</a:t>
            </a:r>
            <a:r>
              <a:rPr lang="nl-BE" sz="1200" dirty="0" smtClean="0"/>
              <a:t> + </a:t>
            </a:r>
            <a:r>
              <a:rPr lang="nl-BE" sz="1200" dirty="0" err="1" smtClean="0"/>
              <a:t>Bronze</a:t>
            </a:r>
            <a:r>
              <a:rPr lang="nl-BE" sz="1200" dirty="0" smtClean="0"/>
              <a:t> Super G</a:t>
            </a:r>
            <a:endParaRPr lang="nl-BE" sz="1200" dirty="0"/>
          </a:p>
        </p:txBody>
      </p:sp>
      <p:sp>
        <p:nvSpPr>
          <p:cNvPr id="16" name="Tekstvak 15"/>
          <p:cNvSpPr txBox="1"/>
          <p:nvPr/>
        </p:nvSpPr>
        <p:spPr>
          <a:xfrm>
            <a:off x="3335699" y="2863027"/>
            <a:ext cx="2496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b="1" dirty="0" smtClean="0"/>
              <a:t>Diederick Schelfhout</a:t>
            </a:r>
          </a:p>
          <a:p>
            <a:r>
              <a:rPr lang="nl-BE" sz="1200" dirty="0" smtClean="0"/>
              <a:t>UCI </a:t>
            </a:r>
            <a:r>
              <a:rPr lang="nl-BE" sz="1200" dirty="0" err="1" smtClean="0"/>
              <a:t>ParaCycling</a:t>
            </a:r>
            <a:r>
              <a:rPr lang="nl-BE" sz="1200" dirty="0" smtClean="0"/>
              <a:t> Track World </a:t>
            </a:r>
            <a:r>
              <a:rPr lang="nl-BE" sz="1200" dirty="0" err="1" smtClean="0"/>
              <a:t>Champ’s</a:t>
            </a:r>
            <a:endParaRPr lang="nl-BE" sz="1200" dirty="0" smtClean="0"/>
          </a:p>
          <a:p>
            <a:r>
              <a:rPr lang="nl-BE" sz="1200" dirty="0" err="1" smtClean="0"/>
              <a:t>Cycling</a:t>
            </a:r>
            <a:r>
              <a:rPr lang="nl-BE" sz="1200" dirty="0" smtClean="0"/>
              <a:t> C3</a:t>
            </a:r>
          </a:p>
          <a:p>
            <a:r>
              <a:rPr lang="nl-BE" sz="1200" dirty="0" err="1" smtClean="0"/>
              <a:t>Bronze</a:t>
            </a:r>
            <a:r>
              <a:rPr lang="nl-BE" sz="1200" dirty="0" smtClean="0"/>
              <a:t> </a:t>
            </a:r>
            <a:r>
              <a:rPr lang="nl-BE" sz="1200" dirty="0" err="1" smtClean="0"/>
              <a:t>medal</a:t>
            </a:r>
            <a:r>
              <a:rPr lang="nl-BE" sz="1200" dirty="0" smtClean="0"/>
              <a:t> 3km </a:t>
            </a:r>
            <a:r>
              <a:rPr lang="nl-BE" sz="1200" dirty="0" err="1" smtClean="0"/>
              <a:t>pursuit</a:t>
            </a:r>
            <a:endParaRPr lang="nl-BE" sz="1200" dirty="0"/>
          </a:p>
        </p:txBody>
      </p:sp>
      <p:sp>
        <p:nvSpPr>
          <p:cNvPr id="17" name="Tekstvak 16"/>
          <p:cNvSpPr txBox="1"/>
          <p:nvPr/>
        </p:nvSpPr>
        <p:spPr>
          <a:xfrm>
            <a:off x="6242443" y="2863568"/>
            <a:ext cx="2496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b="1" dirty="0" smtClean="0"/>
              <a:t>Griet </a:t>
            </a:r>
            <a:r>
              <a:rPr lang="nl-BE" sz="1200" b="1" dirty="0" err="1" smtClean="0"/>
              <a:t>Hoet</a:t>
            </a:r>
            <a:r>
              <a:rPr lang="nl-BE" sz="1200" b="1" dirty="0" smtClean="0"/>
              <a:t> &amp; Anneleen Monsieur</a:t>
            </a:r>
          </a:p>
          <a:p>
            <a:r>
              <a:rPr lang="nl-BE" sz="1200" dirty="0" smtClean="0"/>
              <a:t>UCI </a:t>
            </a:r>
            <a:r>
              <a:rPr lang="nl-BE" sz="1200" dirty="0" err="1" smtClean="0"/>
              <a:t>ParaCycling</a:t>
            </a:r>
            <a:r>
              <a:rPr lang="nl-BE" sz="1200" dirty="0" smtClean="0"/>
              <a:t> Track World </a:t>
            </a:r>
            <a:r>
              <a:rPr lang="nl-BE" sz="1200" dirty="0" err="1" smtClean="0"/>
              <a:t>Champ’s</a:t>
            </a:r>
            <a:endParaRPr lang="nl-BE" sz="1200" dirty="0" smtClean="0"/>
          </a:p>
          <a:p>
            <a:r>
              <a:rPr lang="nl-BE" sz="1200" dirty="0" err="1" smtClean="0"/>
              <a:t>Visually</a:t>
            </a:r>
            <a:r>
              <a:rPr lang="nl-BE" sz="1200" dirty="0" smtClean="0"/>
              <a:t> </a:t>
            </a:r>
            <a:r>
              <a:rPr lang="nl-BE" sz="1200" dirty="0" err="1" smtClean="0"/>
              <a:t>impaired</a:t>
            </a:r>
            <a:endParaRPr lang="nl-BE" sz="1200" dirty="0" smtClean="0"/>
          </a:p>
          <a:p>
            <a:r>
              <a:rPr lang="nl-BE" sz="1200" dirty="0" err="1" smtClean="0"/>
              <a:t>Bronze</a:t>
            </a:r>
            <a:r>
              <a:rPr lang="nl-BE" sz="1200" dirty="0" smtClean="0"/>
              <a:t> 3km </a:t>
            </a:r>
            <a:r>
              <a:rPr lang="nl-BE" sz="1200" dirty="0" err="1" smtClean="0"/>
              <a:t>pursuit</a:t>
            </a:r>
            <a:endParaRPr lang="nl-BE" sz="1200" dirty="0"/>
          </a:p>
        </p:txBody>
      </p:sp>
      <p:sp>
        <p:nvSpPr>
          <p:cNvPr id="18" name="Tekstvak 17"/>
          <p:cNvSpPr txBox="1"/>
          <p:nvPr/>
        </p:nvSpPr>
        <p:spPr>
          <a:xfrm>
            <a:off x="9143511" y="2860151"/>
            <a:ext cx="2716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b="1" dirty="0" smtClean="0"/>
              <a:t>Joachim Gérard, Gert Vos, Jef </a:t>
            </a:r>
            <a:r>
              <a:rPr lang="nl-BE" sz="1200" b="1" dirty="0" err="1" smtClean="0"/>
              <a:t>Vandorpe</a:t>
            </a:r>
            <a:endParaRPr lang="nl-BE" sz="1200" b="1" dirty="0" smtClean="0"/>
          </a:p>
          <a:p>
            <a:r>
              <a:rPr lang="nl-BE" sz="1200" dirty="0" smtClean="0"/>
              <a:t>ITF </a:t>
            </a:r>
            <a:r>
              <a:rPr lang="nl-BE" sz="1200" dirty="0" err="1" smtClean="0"/>
              <a:t>Wheelchair</a:t>
            </a:r>
            <a:r>
              <a:rPr lang="nl-BE" sz="1200" dirty="0" smtClean="0"/>
              <a:t> tennis World Team Cup</a:t>
            </a:r>
          </a:p>
          <a:p>
            <a:r>
              <a:rPr lang="nl-BE" sz="1200" dirty="0" err="1" smtClean="0"/>
              <a:t>Bronze</a:t>
            </a:r>
            <a:r>
              <a:rPr lang="nl-BE" sz="1200" dirty="0" smtClean="0"/>
              <a:t> </a:t>
            </a:r>
            <a:r>
              <a:rPr lang="nl-BE" sz="1200" dirty="0" err="1" smtClean="0"/>
              <a:t>medal</a:t>
            </a:r>
            <a:endParaRPr lang="nl-BE" sz="1200" dirty="0"/>
          </a:p>
        </p:txBody>
      </p:sp>
      <p:sp>
        <p:nvSpPr>
          <p:cNvPr id="19" name="Tekstvak 18"/>
          <p:cNvSpPr txBox="1"/>
          <p:nvPr/>
        </p:nvSpPr>
        <p:spPr>
          <a:xfrm>
            <a:off x="419052" y="5729634"/>
            <a:ext cx="2626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b="1" dirty="0" smtClean="0"/>
              <a:t>Peter Genyn</a:t>
            </a:r>
          </a:p>
          <a:p>
            <a:r>
              <a:rPr lang="nl-BE" sz="1200" dirty="0" smtClean="0"/>
              <a:t>Para </a:t>
            </a:r>
            <a:r>
              <a:rPr lang="nl-BE" sz="1200" dirty="0" err="1" smtClean="0"/>
              <a:t>Athletics</a:t>
            </a:r>
            <a:r>
              <a:rPr lang="nl-BE" sz="1200" dirty="0" smtClean="0"/>
              <a:t> World </a:t>
            </a:r>
            <a:r>
              <a:rPr lang="nl-BE" sz="1200" dirty="0" err="1" smtClean="0"/>
              <a:t>Championships</a:t>
            </a:r>
            <a:endParaRPr lang="nl-BE" sz="1200" dirty="0" smtClean="0"/>
          </a:p>
          <a:p>
            <a:r>
              <a:rPr lang="nl-BE" sz="1200" dirty="0" smtClean="0"/>
              <a:t>T51 – </a:t>
            </a:r>
            <a:r>
              <a:rPr lang="nl-BE" sz="1200" dirty="0" err="1" smtClean="0"/>
              <a:t>Tetraplegic</a:t>
            </a:r>
            <a:r>
              <a:rPr lang="nl-BE" sz="1200" dirty="0" smtClean="0"/>
              <a:t> </a:t>
            </a:r>
          </a:p>
          <a:p>
            <a:r>
              <a:rPr lang="nl-BE" sz="1200" dirty="0" smtClean="0"/>
              <a:t>Double gold 100 &amp; 400m sprint</a:t>
            </a:r>
            <a:endParaRPr lang="nl-BE" sz="1200" dirty="0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2" t="10933" r="4619" b="2624"/>
          <a:stretch/>
        </p:blipFill>
        <p:spPr>
          <a:xfrm>
            <a:off x="3390291" y="4034893"/>
            <a:ext cx="2477228" cy="1672896"/>
          </a:xfrm>
          <a:prstGeom prst="rect">
            <a:avLst/>
          </a:prstGeom>
        </p:spPr>
      </p:pic>
      <p:sp>
        <p:nvSpPr>
          <p:cNvPr id="23" name="Tekstvak 22"/>
          <p:cNvSpPr txBox="1"/>
          <p:nvPr/>
        </p:nvSpPr>
        <p:spPr>
          <a:xfrm>
            <a:off x="3390291" y="5719037"/>
            <a:ext cx="2626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b="1" dirty="0" err="1" smtClean="0"/>
              <a:t>Men’s</a:t>
            </a:r>
            <a:r>
              <a:rPr lang="nl-BE" sz="1200" b="1" dirty="0" smtClean="0"/>
              <a:t> </a:t>
            </a:r>
            <a:r>
              <a:rPr lang="nl-BE" sz="1200" b="1" dirty="0" err="1" smtClean="0"/>
              <a:t>national</a:t>
            </a:r>
            <a:r>
              <a:rPr lang="nl-BE" sz="1200" b="1" dirty="0" smtClean="0"/>
              <a:t> team </a:t>
            </a:r>
            <a:r>
              <a:rPr lang="nl-BE" sz="1200" b="1" dirty="0" err="1" smtClean="0"/>
              <a:t>goalball</a:t>
            </a:r>
            <a:endParaRPr lang="nl-BE" sz="1200" b="1" dirty="0" smtClean="0"/>
          </a:p>
          <a:p>
            <a:r>
              <a:rPr lang="nl-BE" sz="1200" dirty="0" smtClean="0"/>
              <a:t>IBSA Goalbal European </a:t>
            </a:r>
            <a:r>
              <a:rPr lang="nl-BE" sz="1200" dirty="0" err="1" smtClean="0"/>
              <a:t>Championships</a:t>
            </a:r>
            <a:endParaRPr lang="nl-BE" sz="1200" dirty="0" smtClean="0"/>
          </a:p>
          <a:p>
            <a:r>
              <a:rPr lang="nl-BE" sz="1200" dirty="0" err="1" smtClean="0"/>
              <a:t>Bronze</a:t>
            </a:r>
            <a:r>
              <a:rPr lang="nl-BE" sz="1200" dirty="0" smtClean="0"/>
              <a:t> </a:t>
            </a:r>
            <a:r>
              <a:rPr lang="nl-BE" sz="1200" dirty="0" err="1" smtClean="0"/>
              <a:t>medal</a:t>
            </a:r>
            <a:endParaRPr lang="nl-BE" sz="1200" dirty="0"/>
          </a:p>
        </p:txBody>
      </p:sp>
      <p:sp>
        <p:nvSpPr>
          <p:cNvPr id="22" name="Tekstvak 21"/>
          <p:cNvSpPr txBox="1"/>
          <p:nvPr/>
        </p:nvSpPr>
        <p:spPr>
          <a:xfrm>
            <a:off x="6310683" y="5719037"/>
            <a:ext cx="2626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b="1" dirty="0" smtClean="0"/>
              <a:t>Florian Van Acker</a:t>
            </a:r>
          </a:p>
          <a:p>
            <a:r>
              <a:rPr lang="nl-BE" sz="1200" dirty="0" smtClean="0"/>
              <a:t>ITTF Para </a:t>
            </a:r>
            <a:r>
              <a:rPr lang="nl-BE" sz="1200" dirty="0" err="1" smtClean="0"/>
              <a:t>Table</a:t>
            </a:r>
            <a:r>
              <a:rPr lang="nl-BE" sz="1200" dirty="0" smtClean="0"/>
              <a:t> Tennis Euro’s</a:t>
            </a:r>
          </a:p>
          <a:p>
            <a:r>
              <a:rPr lang="nl-BE" sz="1200" dirty="0" err="1" smtClean="0"/>
              <a:t>Bronze</a:t>
            </a:r>
            <a:r>
              <a:rPr lang="nl-BE" sz="1200" dirty="0" smtClean="0"/>
              <a:t> </a:t>
            </a:r>
            <a:r>
              <a:rPr lang="nl-BE" sz="1200" dirty="0" err="1" smtClean="0"/>
              <a:t>medal</a:t>
            </a:r>
            <a:r>
              <a:rPr lang="nl-BE" sz="1200" dirty="0" smtClean="0"/>
              <a:t> singles (ID)</a:t>
            </a:r>
            <a:endParaRPr lang="nl-BE" sz="1200" dirty="0"/>
          </a:p>
        </p:txBody>
      </p:sp>
      <p:sp>
        <p:nvSpPr>
          <p:cNvPr id="26" name="Tekstvak 25"/>
          <p:cNvSpPr txBox="1"/>
          <p:nvPr/>
        </p:nvSpPr>
        <p:spPr>
          <a:xfrm>
            <a:off x="9153695" y="5719037"/>
            <a:ext cx="2626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b="1" dirty="0" smtClean="0"/>
              <a:t>Laurens Devos</a:t>
            </a:r>
          </a:p>
          <a:p>
            <a:r>
              <a:rPr lang="nl-BE" sz="1200" dirty="0" smtClean="0"/>
              <a:t>ITTF Para </a:t>
            </a:r>
            <a:r>
              <a:rPr lang="nl-BE" sz="1200" dirty="0" err="1" smtClean="0"/>
              <a:t>Table</a:t>
            </a:r>
            <a:r>
              <a:rPr lang="nl-BE" sz="1200" dirty="0" smtClean="0"/>
              <a:t> Tennis Euro’s</a:t>
            </a:r>
          </a:p>
          <a:p>
            <a:r>
              <a:rPr lang="nl-BE" sz="1200" dirty="0" smtClean="0"/>
              <a:t>Gold </a:t>
            </a:r>
            <a:r>
              <a:rPr lang="nl-BE" sz="1200" dirty="0" err="1" smtClean="0"/>
              <a:t>medal</a:t>
            </a:r>
            <a:r>
              <a:rPr lang="nl-BE" sz="1200" dirty="0" smtClean="0"/>
              <a:t> singles</a:t>
            </a:r>
          </a:p>
          <a:p>
            <a:r>
              <a:rPr lang="nl-BE" sz="1200" b="1" dirty="0" smtClean="0"/>
              <a:t>Laurens Devos – </a:t>
            </a:r>
            <a:r>
              <a:rPr lang="nl-BE" sz="1200" b="1" dirty="0"/>
              <a:t>Ben </a:t>
            </a:r>
            <a:r>
              <a:rPr lang="nl-BE" sz="1200" b="1" dirty="0" err="1" smtClean="0"/>
              <a:t>Despineux</a:t>
            </a:r>
            <a:endParaRPr lang="nl-BE" sz="1200" b="1" dirty="0" smtClean="0"/>
          </a:p>
          <a:p>
            <a:r>
              <a:rPr lang="nl-BE" sz="1200" dirty="0" smtClean="0"/>
              <a:t>Gold </a:t>
            </a:r>
            <a:r>
              <a:rPr lang="nl-BE" sz="1200" dirty="0" err="1" smtClean="0"/>
              <a:t>medal</a:t>
            </a:r>
            <a:r>
              <a:rPr lang="nl-BE" sz="1200" dirty="0" smtClean="0"/>
              <a:t> team </a:t>
            </a:r>
            <a:r>
              <a:rPr lang="nl-BE" sz="1200" dirty="0" err="1" smtClean="0"/>
              <a:t>competition</a:t>
            </a:r>
            <a:endParaRPr lang="nl-BE" sz="1200" dirty="0" smtClean="0"/>
          </a:p>
          <a:p>
            <a:endParaRPr lang="nl-BE" sz="1200" dirty="0"/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 rotWithShape="1">
          <a:blip r:embed="rId10"/>
          <a:srcRect l="58401" t="16315" r="38288" b="1790"/>
          <a:stretch/>
        </p:blipFill>
        <p:spPr>
          <a:xfrm rot="5400000">
            <a:off x="9448270" y="-3390370"/>
            <a:ext cx="443634" cy="71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9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339" y="4059161"/>
            <a:ext cx="2528746" cy="168583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78"/>
          <a:stretch/>
        </p:blipFill>
        <p:spPr>
          <a:xfrm>
            <a:off x="3498273" y="4059161"/>
            <a:ext cx="2482574" cy="1676621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2"/>
          <a:stretch/>
        </p:blipFill>
        <p:spPr>
          <a:xfrm>
            <a:off x="4875339" y="1365282"/>
            <a:ext cx="2480026" cy="1685576"/>
          </a:xfrm>
          <a:prstGeom prst="rect">
            <a:avLst/>
          </a:prstGeom>
        </p:spPr>
      </p:pic>
      <p:pic>
        <p:nvPicPr>
          <p:cNvPr id="25" name="Afbeelding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0"/>
          <a:stretch/>
        </p:blipFill>
        <p:spPr>
          <a:xfrm>
            <a:off x="1974272" y="1375673"/>
            <a:ext cx="2482030" cy="1685831"/>
          </a:xfrm>
          <a:prstGeom prst="rect">
            <a:avLst/>
          </a:prstGeom>
        </p:spPr>
      </p:pic>
      <p:sp>
        <p:nvSpPr>
          <p:cNvPr id="5" name="AutoShape 2" descr="data:image/png;base64,iVBORw0KGgoAAAANSUhEUgAAAPUAAADNCAMAAABXRsaXAAAAgVBMVEX////+/v6rq6ulpaXDw8OGhobX19fh4eHGxsbc3NycnJySkpJ/f3+1tbXR0dG/v793d3fu7u5wcHAAAABnZ2f29vbw8PBLS0vMzMxaWlro6OiwsLBVVVVjY2NxcXHa2tqMjIxCQkI+Pj4mJiYxMTGXl5c6OjouLi4gICAYGBgLCwuKrO9fAAAJZklEQVR4nO2diXaqsBZAmWSeBZkVbW3fe///gQ9FJkXCOWCj62bftVrbQpINyclA9HL8vwj3upRrlpz7ssJxXRYrk0r7feBqoHOasmibYlMI8vqFqnN5kTUvlcdTGfPSJg9S8NlKcBQMTtOT70CAXbWZpXuBdWiLxckXd9cfTM6JfBWSRegkkcOd62sVi6cfM/NWLuLa1ryWBdE+03jOqX8hWRxnu5Ex95ZpZWRWFXu3aRKUvbgsckOF15iJUq5ozadSEBVnObz+JNx+G1yS31lJZMgeIQFPLqPAuZ5uNscqV9vUMqPorJESmF3StaxVI/o2hV5VTu3bd7H+7mV6cnIFezw33hb2p0S06ivGyVnzh6w9PrXEomrna5ivYR3KYnDcW0qbZv2tudnnrnKHqlgcc98QHNnzdhc8T3YEw8+PgRiHXZJN/eYUe1jcWM/zjbXUfLG1Yrl5IMrh41/k22UI3WEGiuzoph8kNYFv6o6sDE8V4vbVY+HSuExyI17SzhdZp455zM/xiPE1aev2QjbGcw4rRvNW2hNSdTzpNDOPkYjuztHWvHQ+fm+cqXNj5VbZBQeWdNCmqk8clpb5ry8qE0c8zwFhHSqi6+9dR7F302m3Iakcv2VPTnPbZhtPOjmXZu67fqlC2znYWnHMS+909Q0lwrFtoQ2Att86eA43UbawjpJ81c7y4Gw/aWejgKx5tTzlhtOlP1nBuS6MV9qzg0/Z3d+RUNajF8/4qvZ9F9nswets66oyJd9uY3w7RSNcYK8JaBzvz2yAutSlPn1KdvezrOdHM5tudE1p5liHiuBGvvUYMhWSitQdYMYTx7UYXeDj77WG7EYazS42onxDbuZE61QyqumiLo9eQ1LD5jirqw26cHk9mZmy6a4sL07fDWe8nvGKZfrupjdJHUlm2to2Tj/VSOj5AdO3gxuWPQ0I1U83ejkJhNYznnWdQGjrydfeeZrdU2v+oBe/vkUIQjYxSIVi7wd36v55br8NkBpoak//vYp2xs9xM14jRq15JXOjQpDJYS4k90g7p1fJbNeqXz8knZ7LvqdAupzPRoQDFKnrZvs8Wqfq5lgY9syOn1jFq9g6GJnFZjZS3tQ0LnGvLYlErENzh3t1JM4Og18OrWWnzE9lWytmdGlzMtea/qtOTy73VtpLmj+IgR4OMrSGhRwhhAxyeVvPf1ynmwa31lVHH/wmAnHmf8f9bGm8iPeTYsUWTdM4V5Tuxrkf2KakQHZJAbqcxsuWe0puSx61dRXt80Ifmy6SCGf1wtxIX1+dOz7lUufcxhgzxeY1K4hcUamcq3/7HD6AbxKyyMdcsGcex4XZrEEcaSz8lJ2sF/urtXlLApMScZxyS3g3bzYcZ/MKAZu79gtSfYmu1smCNWd11sD3gkacHYQ2scNqjpx1sZ8gJ1drUSQf+gwNsJKjydLz6strDwtJz9kteSqiF1frSh6NRxwj1TRDRcsZu0xVhHU0QAMDh/A+kcBdY/gvfsEQXNd428kkOw2b52w7Ja5+AVwIQoXwhq1cW+8hKzxDeEwL41M5liTngmofZkeGDhXRyTbYW662zqZW5Qggo+kylgQzMbmNUrwInwi651zC3N5/jChrRqQRaoH1irSgsqFZYB3+T2msS3w9BS1OrsUC62uzvu7Q4BwTncphzUesc1lgrQdcs0Njl6NbJ2SYshoLQmgidjPNHN2wFeJc+AXgrcOt0lmfBeLxT0hftWVmCrz14T98Z23vscmQl+1eAL5dn12us/aO6AnrvHWFdZmxXPeE4lKp2xWkAjue39G41+gazm8vwbe1FrGXj8q9Rtdw+ff6AKaxVs7IdLyPima6f/naWu+wQ/HPiuHR9cxuPfwbMeG7sGiCjwU907w26561iZy9EZ4yvwbsqoK97a2HX8gM1BopnREp9lKL39dvnXV4xCU06zHb2mBDaFRv3+s950IOxanMr5Erw+FXHQZ71iWuE6SylsLjgri8rUN2z1p1USlRWTfDLJxVmvr37WVnvcsxdRW1RrqcJ7tSCBS3Xbn959eoofjYVqA/QMb0HOF/bxWzb61jHvxQGZohs9VuzXpgffDB6fC4i76cGRtiHtGj5uFtzzo8IcIxlY6Lw826ivbNJP19KQFiqkwnhOPC2baJvANrAf7gB9lxLucAD73ytmmNA2sNPtukFMxQl1tsx9zDnVe/4NnmkoeLy4Cv/UTtGyuG1i44Mi55zLYMeBjdtnZDa2v0fSlT0LNOoet1dtus76y9AJjS/J0k6wN9biGe2pd3+0hdYLXBr0svBxpSom499M567vsUboB2c65NCizrVzdPurM2YDdPoTMcrQlhneZh29WNO2sbNhQ/UOu3LsAi6TnvXt9Z7yKQB70IfgH2Vs2g9/zyfle8D6k2Mo2l8A5QVAm/evPoe2sRMhSne6v7780mo2179/Pe+lDMT8ij8VyvD+TRud4fbd9b8z+E68dz7Y5qyKV+DYDFn6I/AHt4t4s/+wZ6dNYJ+wAWcrb9Z7YP1krhB0FQFMXPz/GYJEXhu+amPBuCIIiW5TiSGtu2onke1XFZg7GZy1c/8j5/7x7Pe56i2HYcq5JjVYiiUWViuvsgSJLj8Yt2LLuwEVVpHoO+Cf8JA8ZbWOP6TrB1e/B7WOOWcj79XjPr+TBrGOcFbwxaDWYNgFnDYNbUYNYAmDWM97DGLWx8uLWJ2xXDrGEwa2owawB4a8QmlvVh1gCYNQxmTQ1mDYBZw3gLawO3MebTrXELtcwaBrOmBrMGgLeG77R9AcwaALOGwaypwawBMGsYb2F9xm16+3BrHfehVcwaBrOmBrMGgLeWNuRjXs6fW6v4j7VcD2YNgFnDYNbUYNYAPtwa9Ka7DmYNg1lTg1kDYNYw5HeYfTBrAMwaBrOmBrMGwKxhvIW1gPus9w+3Ri7UMmsYzJoazBrAAmvcB2+vy99bwz+VeH2YNQBmDYNZU4NZA/h06xJ12odbIzdMMGsYzJoazBoA3lqDftb4K2DWAJg1DGZNDWYNgFnDeAtr9Z+0tnFLlswaBrOmBrMGsMA6QZ22Ln9urTBrWjBrAMwaBrOmxr9pjdw68OHWCrOeD7MGZsisafH31jn5mJfz59Yp/L+NXh9mDYBZw2DW1GDWAJg1jLewTnGDBmYNzJBZ04JZA1hgfRTfgAXWKO1QF94A1Kc18rU1Bkx2LwBbeuR5nw2z/nf4P1BzdSL/M7SOAAAAAElFTkSuQmCC"/>
          <p:cNvSpPr>
            <a:spLocks noChangeAspect="1" noChangeArrowheads="1"/>
          </p:cNvSpPr>
          <p:nvPr/>
        </p:nvSpPr>
        <p:spPr bwMode="auto">
          <a:xfrm>
            <a:off x="155575" y="-936625"/>
            <a:ext cx="23336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6" name="AutoShape 4" descr="data:image/png;base64,iVBORw0KGgoAAAANSUhEUgAAAPUAAADNCAMAAABXRsaXAAAAgVBMVEX////+/v6rq6ulpaXDw8OGhobX19fh4eHGxsbc3NycnJySkpJ/f3+1tbXR0dG/v793d3fu7u5wcHAAAABnZ2f29vbw8PBLS0vMzMxaWlro6OiwsLBVVVVjY2NxcXHa2tqMjIxCQkI+Pj4mJiYxMTGXl5c6OjouLi4gICAYGBgLCwuKrO9fAAAJZklEQVR4nO2diXaqsBZAmWSeBZkVbW3fe///gQ9FJkXCOWCj62bftVrbQpINyclA9HL8vwj3upRrlpz7ssJxXRYrk0r7feBqoHOasmibYlMI8vqFqnN5kTUvlcdTGfPSJg9S8NlKcBQMTtOT70CAXbWZpXuBdWiLxckXd9cfTM6JfBWSRegkkcOd62sVi6cfM/NWLuLa1ryWBdE+03jOqX8hWRxnu5Ex95ZpZWRWFXu3aRKUvbgsckOF15iJUq5ozadSEBVnObz+JNx+G1yS31lJZMgeIQFPLqPAuZ5uNscqV9vUMqPorJESmF3StaxVI/o2hV5VTu3bd7H+7mV6cnIFezw33hb2p0S06ivGyVnzh6w9PrXEomrna5ivYR3KYnDcW0qbZv2tudnnrnKHqlgcc98QHNnzdhc8T3YEw8+PgRiHXZJN/eYUe1jcWM/zjbXUfLG1Yrl5IMrh41/k22UI3WEGiuzoph8kNYFv6o6sDE8V4vbVY+HSuExyI17SzhdZp455zM/xiPE1aev2QjbGcw4rRvNW2hNSdTzpNDOPkYjuztHWvHQ+fm+cqXNj5VbZBQeWdNCmqk8clpb5ry8qE0c8zwFhHSqi6+9dR7F302m3Iakcv2VPTnPbZhtPOjmXZu67fqlC2znYWnHMS+909Q0lwrFtoQ2Att86eA43UbawjpJ81c7y4Gw/aWejgKx5tTzlhtOlP1nBuS6MV9qzg0/Z3d+RUNajF8/4qvZ9F9nswets66oyJd9uY3w7RSNcYK8JaBzvz2yAutSlPn1KdvezrOdHM5tudE1p5liHiuBGvvUYMhWSitQdYMYTx7UYXeDj77WG7EYazS42onxDbuZE61QyqumiLo9eQ1LD5jirqw26cHk9mZmy6a4sL07fDWe8nvGKZfrupjdJHUlm2to2Tj/VSOj5AdO3gxuWPQ0I1U83ejkJhNYznnWdQGjrydfeeZrdU2v+oBe/vkUIQjYxSIVi7wd36v55br8NkBpoak//vYp2xs9xM14jRq15JXOjQpDJYS4k90g7p1fJbNeqXz8knZ7LvqdAupzPRoQDFKnrZvs8Wqfq5lgY9syOn1jFq9g6GJnFZjZS3tQ0LnGvLYlErENzh3t1JM4Og18OrWWnzE9lWytmdGlzMtea/qtOTy73VtpLmj+IgR4OMrSGhRwhhAxyeVvPf1ynmwa31lVHH/wmAnHmf8f9bGm8iPeTYsUWTdM4V5Tuxrkf2KakQHZJAbqcxsuWe0puSx61dRXt80Ifmy6SCGf1wtxIX1+dOz7lUufcxhgzxeY1K4hcUamcq3/7HD6AbxKyyMdcsGcex4XZrEEcaSz8lJ2sF/urtXlLApMScZxyS3g3bzYcZ/MKAZu79gtSfYmu1smCNWd11sD3gkacHYQ2scNqjpx1sZ8gJ1drUSQf+gwNsJKjydLz6strDwtJz9kteSqiF1frSh6NRxwj1TRDRcsZu0xVhHU0QAMDh/A+kcBdY/gvfsEQXNd428kkOw2b52w7Ja5+AVwIQoXwhq1cW+8hKzxDeEwL41M5liTngmofZkeGDhXRyTbYW662zqZW5Qggo+kylgQzMbmNUrwInwi651zC3N5/jChrRqQRaoH1irSgsqFZYB3+T2msS3w9BS1OrsUC62uzvu7Q4BwTncphzUesc1lgrQdcs0Njl6NbJ2SYshoLQmgidjPNHN2wFeJc+AXgrcOt0lmfBeLxT0hftWVmCrz14T98Z23vscmQl+1eAL5dn12us/aO6AnrvHWFdZmxXPeE4lKp2xWkAjue39G41+gazm8vwbe1FrGXj8q9Rtdw+ff6AKaxVs7IdLyPima6f/naWu+wQ/HPiuHR9cxuPfwbMeG7sGiCjwU907w26561iZy9EZ4yvwbsqoK97a2HX8gM1BopnREp9lKL39dvnXV4xCU06zHb2mBDaFRv3+s950IOxanMr5Erw+FXHQZ71iWuE6SylsLjgri8rUN2z1p1USlRWTfDLJxVmvr37WVnvcsxdRW1RrqcJ7tSCBS3Xbn959eoofjYVqA/QMb0HOF/bxWzb61jHvxQGZohs9VuzXpgffDB6fC4i76cGRtiHtGj5uFtzzo8IcIxlY6Lw826ivbNJP19KQFiqkwnhOPC2baJvANrAf7gB9lxLucAD73ytmmNA2sNPtukFMxQl1tsx9zDnVe/4NnmkoeLy4Cv/UTtGyuG1i44Mi55zLYMeBjdtnZDa2v0fSlT0LNOoet1dtus76y9AJjS/J0k6wN9biGe2pd3+0hdYLXBr0svBxpSom499M567vsUboB2c65NCizrVzdPurM2YDdPoTMcrQlhneZh29WNO2sbNhQ/UOu3LsAi6TnvXt9Z7yKQB70IfgH2Vs2g9/zyfle8D6k2Mo2l8A5QVAm/evPoe2sRMhSne6v7780mo2179/Pe+lDMT8ij8VyvD+TRud4fbd9b8z+E68dz7Y5qyKV+DYDFn6I/AHt4t4s/+wZ6dNYJ+wAWcrb9Z7YP1krhB0FQFMXPz/GYJEXhu+amPBuCIIiW5TiSGtu2onke1XFZg7GZy1c/8j5/7x7Pe56i2HYcq5JjVYiiUWViuvsgSJLj8Yt2LLuwEVVpHoO+Cf8JA8ZbWOP6TrB1e/B7WOOWcj79XjPr+TBrGOcFbwxaDWYNgFnDYNbUYNYAmDWM97DGLWx8uLWJ2xXDrGEwa2owawB4a8QmlvVh1gCYNQxmTQ1mDYBZw3gLawO3MebTrXELtcwaBrOmBrMGgLeG77R9AcwaALOGwaypwawBMGsYb2F9xm16+3BrHfehVcwaBrOmBrMGgLeWNuRjXs6fW6v4j7VcD2YNgFnDYNbUYNYAPtwa9Ka7DmYNg1lTg1kDYNYw5HeYfTBrAMwaBrOmBrMGwKxhvIW1gPus9w+3Ri7UMmsYzJoazBrAAmvcB2+vy99bwz+VeH2YNQBmDYNZU4NZA/h06xJ12odbIzdMMGsYzJoazBoA3lqDftb4K2DWAJg1DGZNDWYNgFnDeAtr9Z+0tnFLlswaBrOmBrMGsMA6QZ22Ln9urTBrWjBrAMwaBrOmxr9pjdw68OHWCrOeD7MGZsisafH31jn5mJfz59Yp/L+NXh9mDYBZw2DW1GDWAJg1jLewTnGDBmYNzJBZ04JZA1hgfRTfgAXWKO1QF94A1Kc18rU1Bkx2LwBbeuR5nw2z/nf4P1BzdSL/M7SOAAAAAElFTkSuQmCC"/>
          <p:cNvSpPr>
            <a:spLocks noChangeAspect="1" noChangeArrowheads="1"/>
          </p:cNvSpPr>
          <p:nvPr/>
        </p:nvSpPr>
        <p:spPr bwMode="auto">
          <a:xfrm>
            <a:off x="307975" y="-784225"/>
            <a:ext cx="23336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457199" y="50109"/>
            <a:ext cx="43626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BE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1900355" y="3061504"/>
            <a:ext cx="2496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b="1" dirty="0" smtClean="0"/>
              <a:t>Joachim Gérard</a:t>
            </a:r>
          </a:p>
          <a:p>
            <a:r>
              <a:rPr lang="nl-BE" sz="1200" dirty="0" smtClean="0"/>
              <a:t>Masters </a:t>
            </a:r>
            <a:r>
              <a:rPr lang="nl-BE" sz="1200" dirty="0" err="1" smtClean="0"/>
              <a:t>Wheelchair</a:t>
            </a:r>
            <a:r>
              <a:rPr lang="nl-BE" sz="1200" dirty="0" smtClean="0"/>
              <a:t> tennis</a:t>
            </a:r>
          </a:p>
          <a:p>
            <a:r>
              <a:rPr lang="nl-BE" sz="1200" dirty="0" err="1" smtClean="0"/>
              <a:t>Bronze</a:t>
            </a:r>
            <a:r>
              <a:rPr lang="nl-BE" sz="1200" dirty="0" smtClean="0"/>
              <a:t> </a:t>
            </a:r>
            <a:r>
              <a:rPr lang="nl-BE" sz="1200" dirty="0" err="1" smtClean="0"/>
              <a:t>medal</a:t>
            </a:r>
            <a:endParaRPr lang="nl-BE" sz="1200" dirty="0"/>
          </a:p>
        </p:txBody>
      </p:sp>
      <p:sp>
        <p:nvSpPr>
          <p:cNvPr id="17" name="Tekstvak 16"/>
          <p:cNvSpPr txBox="1"/>
          <p:nvPr/>
        </p:nvSpPr>
        <p:spPr>
          <a:xfrm>
            <a:off x="4807099" y="3062045"/>
            <a:ext cx="2564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b="1" dirty="0" err="1" smtClean="0"/>
              <a:t>Aymeric</a:t>
            </a:r>
            <a:r>
              <a:rPr lang="nl-BE" sz="1200" b="1" dirty="0" smtClean="0"/>
              <a:t> Parmentier</a:t>
            </a:r>
          </a:p>
          <a:p>
            <a:r>
              <a:rPr lang="nl-BE" sz="1200" dirty="0" smtClean="0"/>
              <a:t>Para </a:t>
            </a:r>
            <a:r>
              <a:rPr lang="nl-BE" sz="1200" dirty="0" err="1" smtClean="0"/>
              <a:t>Swimming</a:t>
            </a:r>
            <a:r>
              <a:rPr lang="nl-BE" sz="1200" dirty="0" smtClean="0"/>
              <a:t> World </a:t>
            </a:r>
            <a:r>
              <a:rPr lang="nl-BE" sz="1200" dirty="0" err="1" smtClean="0"/>
              <a:t>Championships</a:t>
            </a:r>
            <a:endParaRPr lang="nl-BE" sz="1200" dirty="0" smtClean="0"/>
          </a:p>
          <a:p>
            <a:r>
              <a:rPr lang="nl-BE" sz="1200" dirty="0" err="1" smtClean="0"/>
              <a:t>Bronze</a:t>
            </a:r>
            <a:r>
              <a:rPr lang="nl-BE" sz="1200" dirty="0" smtClean="0"/>
              <a:t> 100m </a:t>
            </a:r>
            <a:r>
              <a:rPr lang="nl-BE" sz="1200" dirty="0" err="1" smtClean="0"/>
              <a:t>breaststroke</a:t>
            </a:r>
            <a:r>
              <a:rPr lang="nl-BE" sz="1200" dirty="0" smtClean="0"/>
              <a:t> (ID)</a:t>
            </a:r>
            <a:endParaRPr lang="nl-BE" sz="1200" dirty="0"/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 rotWithShape="1">
          <a:blip r:embed="rId6"/>
          <a:srcRect l="58401" t="16315" r="38288" b="1790"/>
          <a:stretch/>
        </p:blipFill>
        <p:spPr>
          <a:xfrm rot="5400000">
            <a:off x="9448270" y="-3390370"/>
            <a:ext cx="443634" cy="712046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1" r="5913" b="58496"/>
          <a:stretch/>
        </p:blipFill>
        <p:spPr>
          <a:xfrm>
            <a:off x="7790928" y="1365282"/>
            <a:ext cx="2473035" cy="1700037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7722688" y="3075709"/>
            <a:ext cx="2564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b="1" dirty="0" smtClean="0"/>
              <a:t>Yannick Vandeput</a:t>
            </a:r>
          </a:p>
          <a:p>
            <a:r>
              <a:rPr lang="nl-BE" sz="1200" dirty="0" smtClean="0"/>
              <a:t>Para </a:t>
            </a:r>
            <a:r>
              <a:rPr lang="nl-BE" sz="1200" dirty="0" err="1" smtClean="0"/>
              <a:t>Swimming</a:t>
            </a:r>
            <a:r>
              <a:rPr lang="nl-BE" sz="1200" dirty="0" smtClean="0"/>
              <a:t> World </a:t>
            </a:r>
            <a:r>
              <a:rPr lang="nl-BE" sz="1200" dirty="0" err="1" smtClean="0"/>
              <a:t>Championships</a:t>
            </a:r>
            <a:endParaRPr lang="nl-BE" sz="1200" dirty="0" smtClean="0"/>
          </a:p>
          <a:p>
            <a:r>
              <a:rPr lang="nl-BE" sz="1200" dirty="0" err="1" smtClean="0"/>
              <a:t>Bronze</a:t>
            </a:r>
            <a:r>
              <a:rPr lang="nl-BE" sz="1200" dirty="0" smtClean="0"/>
              <a:t> 100m </a:t>
            </a:r>
            <a:r>
              <a:rPr lang="nl-BE" sz="1200" dirty="0" err="1" smtClean="0"/>
              <a:t>backstroke</a:t>
            </a:r>
            <a:r>
              <a:rPr lang="nl-BE" sz="1200" dirty="0" smtClean="0"/>
              <a:t> (ID)</a:t>
            </a:r>
            <a:endParaRPr lang="nl-BE" sz="1200" dirty="0"/>
          </a:p>
        </p:txBody>
      </p:sp>
      <p:sp>
        <p:nvSpPr>
          <p:cNvPr id="18" name="Tekstvak 17"/>
          <p:cNvSpPr txBox="1"/>
          <p:nvPr/>
        </p:nvSpPr>
        <p:spPr>
          <a:xfrm>
            <a:off x="3424355" y="5744992"/>
            <a:ext cx="2496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b="1" dirty="0" smtClean="0"/>
              <a:t>Manon Claeys</a:t>
            </a:r>
          </a:p>
          <a:p>
            <a:r>
              <a:rPr lang="nl-BE" sz="1200" dirty="0" smtClean="0"/>
              <a:t>Para-</a:t>
            </a:r>
            <a:r>
              <a:rPr lang="nl-BE" sz="1200" dirty="0" err="1" smtClean="0"/>
              <a:t>equestrian</a:t>
            </a:r>
            <a:r>
              <a:rPr lang="nl-BE" sz="1200" dirty="0" smtClean="0"/>
              <a:t> European </a:t>
            </a:r>
            <a:r>
              <a:rPr lang="nl-BE" sz="1200" dirty="0" err="1" smtClean="0"/>
              <a:t>Champ</a:t>
            </a:r>
            <a:r>
              <a:rPr lang="nl-BE" sz="1200" dirty="0" smtClean="0"/>
              <a:t>.’s</a:t>
            </a:r>
          </a:p>
          <a:p>
            <a:r>
              <a:rPr lang="nl-BE" sz="1200" dirty="0" smtClean="0"/>
              <a:t>Silver </a:t>
            </a:r>
            <a:r>
              <a:rPr lang="nl-BE" sz="1200" dirty="0" err="1" smtClean="0"/>
              <a:t>medal</a:t>
            </a:r>
            <a:r>
              <a:rPr lang="nl-BE" sz="1200" dirty="0" smtClean="0"/>
              <a:t> </a:t>
            </a:r>
            <a:r>
              <a:rPr lang="nl-BE" sz="1200" dirty="0" err="1" smtClean="0"/>
              <a:t>Individual</a:t>
            </a:r>
            <a:r>
              <a:rPr lang="nl-BE" sz="1200" dirty="0" smtClean="0"/>
              <a:t> Test</a:t>
            </a:r>
            <a:endParaRPr lang="nl-BE" sz="1200" dirty="0"/>
          </a:p>
        </p:txBody>
      </p:sp>
      <p:sp>
        <p:nvSpPr>
          <p:cNvPr id="19" name="Tekstvak 18"/>
          <p:cNvSpPr txBox="1"/>
          <p:nvPr/>
        </p:nvSpPr>
        <p:spPr>
          <a:xfrm>
            <a:off x="6331099" y="5745533"/>
            <a:ext cx="2564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b="1" dirty="0" smtClean="0"/>
              <a:t>Céline </a:t>
            </a:r>
            <a:r>
              <a:rPr lang="nl-BE" sz="1200" b="1" dirty="0" err="1" smtClean="0"/>
              <a:t>Deleuze</a:t>
            </a:r>
            <a:endParaRPr lang="nl-BE" sz="1200" b="1" dirty="0" smtClean="0"/>
          </a:p>
          <a:p>
            <a:r>
              <a:rPr lang="nl-BE" sz="1200" dirty="0" smtClean="0"/>
              <a:t>Para </a:t>
            </a:r>
            <a:r>
              <a:rPr lang="nl-BE" sz="1200" dirty="0" err="1" smtClean="0"/>
              <a:t>Swimming</a:t>
            </a:r>
            <a:r>
              <a:rPr lang="nl-BE" sz="1200" dirty="0" smtClean="0"/>
              <a:t> World </a:t>
            </a:r>
            <a:r>
              <a:rPr lang="nl-BE" sz="1200" dirty="0" err="1" smtClean="0"/>
              <a:t>Championships</a:t>
            </a:r>
            <a:endParaRPr lang="nl-BE" sz="1200" dirty="0" smtClean="0"/>
          </a:p>
          <a:p>
            <a:r>
              <a:rPr lang="nl-BE" sz="1200" dirty="0" err="1" smtClean="0"/>
              <a:t>Bronze</a:t>
            </a:r>
            <a:r>
              <a:rPr lang="nl-BE" sz="1200" dirty="0" smtClean="0"/>
              <a:t> 400m freestyle</a:t>
            </a:r>
            <a:endParaRPr lang="nl-BE" sz="1200" dirty="0"/>
          </a:p>
        </p:txBody>
      </p:sp>
    </p:spTree>
    <p:extLst>
      <p:ext uri="{BB962C8B-B14F-4D97-AF65-F5344CB8AC3E}">
        <p14:creationId xmlns:p14="http://schemas.microsoft.com/office/powerpoint/2010/main" val="424067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797" y="-76879"/>
            <a:ext cx="13347510" cy="8898340"/>
          </a:xfrm>
          <a:prstGeom prst="rect">
            <a:avLst/>
          </a:prstGeom>
        </p:spPr>
      </p:pic>
      <p:pic>
        <p:nvPicPr>
          <p:cNvPr id="3" name="Picture 6" descr="Résultat de recherche d'images pour &quot;medal tiff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7760" y="-286603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troomdiagram: Verbindingslijn 4"/>
          <p:cNvSpPr/>
          <p:nvPr/>
        </p:nvSpPr>
        <p:spPr>
          <a:xfrm>
            <a:off x="436725" y="1419367"/>
            <a:ext cx="2866029" cy="289332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Picture 6" descr="Résultat de recherche d'images pour &quot;medal tiff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512" y="-286603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troomdiagram: Verbindingslijn 7"/>
          <p:cNvSpPr/>
          <p:nvPr/>
        </p:nvSpPr>
        <p:spPr>
          <a:xfrm>
            <a:off x="8929349" y="1405719"/>
            <a:ext cx="2866029" cy="289332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Tekstvak 8"/>
          <p:cNvSpPr txBox="1"/>
          <p:nvPr/>
        </p:nvSpPr>
        <p:spPr>
          <a:xfrm>
            <a:off x="539983" y="1964773"/>
            <a:ext cx="266131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 smtClean="0">
                <a:solidFill>
                  <a:srgbClr val="FFCC00"/>
                </a:solidFill>
              </a:rPr>
              <a:t>7 in 10 </a:t>
            </a:r>
            <a:r>
              <a:rPr lang="nl-BE" sz="2400" b="1" dirty="0" err="1" smtClean="0">
                <a:solidFill>
                  <a:srgbClr val="FFCC00"/>
                </a:solidFill>
              </a:rPr>
              <a:t>Belgians</a:t>
            </a:r>
            <a:endParaRPr lang="nl-BE" sz="2400" b="1" dirty="0" smtClean="0">
              <a:solidFill>
                <a:srgbClr val="FFCC00"/>
              </a:solidFill>
            </a:endParaRPr>
          </a:p>
          <a:p>
            <a:pPr algn="ctr"/>
            <a:endParaRPr lang="nl-BE" sz="1000" b="1" dirty="0" smtClean="0">
              <a:solidFill>
                <a:srgbClr val="FFCC00"/>
              </a:solidFill>
            </a:endParaRPr>
          </a:p>
          <a:p>
            <a:pPr algn="ctr"/>
            <a:r>
              <a:rPr lang="nl-BE" dirty="0" smtClean="0"/>
              <a:t>“</a:t>
            </a:r>
            <a:r>
              <a:rPr lang="nl-BE" dirty="0" err="1" smtClean="0"/>
              <a:t>Paralympians</a:t>
            </a:r>
            <a:r>
              <a:rPr lang="nl-BE" dirty="0" smtClean="0"/>
              <a:t> </a:t>
            </a:r>
            <a:r>
              <a:rPr lang="nl-BE" dirty="0" err="1" smtClean="0"/>
              <a:t>changed</a:t>
            </a:r>
            <a:r>
              <a:rPr lang="nl-BE" dirty="0" smtClean="0"/>
              <a:t> </a:t>
            </a:r>
            <a:r>
              <a:rPr lang="nl-BE" dirty="0" err="1" smtClean="0"/>
              <a:t>my</a:t>
            </a:r>
            <a:r>
              <a:rPr lang="nl-BE" dirty="0" smtClean="0"/>
              <a:t> </a:t>
            </a:r>
            <a:r>
              <a:rPr lang="nl-BE" dirty="0" err="1" smtClean="0"/>
              <a:t>perception</a:t>
            </a:r>
            <a:r>
              <a:rPr lang="nl-BE" dirty="0" smtClean="0"/>
              <a:t> on </a:t>
            </a:r>
            <a:r>
              <a:rPr lang="nl-BE" dirty="0" err="1" smtClean="0"/>
              <a:t>disability</a:t>
            </a:r>
            <a:r>
              <a:rPr lang="nl-BE" dirty="0" smtClean="0"/>
              <a:t> in a </a:t>
            </a:r>
            <a:r>
              <a:rPr lang="nl-BE" dirty="0" err="1" smtClean="0"/>
              <a:t>positive</a:t>
            </a:r>
            <a:r>
              <a:rPr lang="nl-BE" dirty="0" smtClean="0"/>
              <a:t> way”</a:t>
            </a:r>
          </a:p>
          <a:p>
            <a:pPr algn="ctr"/>
            <a:r>
              <a:rPr lang="nl-BE" sz="1200" b="1" dirty="0" smtClean="0">
                <a:solidFill>
                  <a:srgbClr val="FFCC00"/>
                </a:solidFill>
              </a:rPr>
              <a:t>(</a:t>
            </a:r>
            <a:r>
              <a:rPr lang="nl-BE" sz="1200" b="1" dirty="0" err="1" smtClean="0">
                <a:solidFill>
                  <a:srgbClr val="FFCC00"/>
                </a:solidFill>
              </a:rPr>
              <a:t>Nielsen</a:t>
            </a:r>
            <a:r>
              <a:rPr lang="nl-BE" sz="1200" b="1" dirty="0" smtClean="0">
                <a:solidFill>
                  <a:srgbClr val="FFCC00"/>
                </a:solidFill>
              </a:rPr>
              <a:t> BPC 2016)</a:t>
            </a:r>
            <a:endParaRPr lang="nl-BE" sz="1200" b="1" dirty="0">
              <a:solidFill>
                <a:srgbClr val="FFCC00"/>
              </a:solidFill>
            </a:endParaRPr>
          </a:p>
          <a:p>
            <a:pPr algn="ctr"/>
            <a:endParaRPr lang="nl-BE" sz="1200" b="1" dirty="0">
              <a:solidFill>
                <a:srgbClr val="FFCC00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9059903" y="2000774"/>
            <a:ext cx="266131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 smtClean="0">
                <a:solidFill>
                  <a:srgbClr val="FFCC00"/>
                </a:solidFill>
              </a:rPr>
              <a:t>75% of </a:t>
            </a:r>
            <a:r>
              <a:rPr lang="nl-BE" sz="2400" b="1" dirty="0" err="1" smtClean="0">
                <a:solidFill>
                  <a:srgbClr val="FFCC00"/>
                </a:solidFill>
              </a:rPr>
              <a:t>Belgians</a:t>
            </a:r>
            <a:endParaRPr lang="nl-BE" sz="2400" b="1" dirty="0" smtClean="0">
              <a:solidFill>
                <a:srgbClr val="FFCC00"/>
              </a:solidFill>
            </a:endParaRPr>
          </a:p>
          <a:p>
            <a:pPr algn="ctr"/>
            <a:endParaRPr lang="nl-BE" sz="200" b="1" dirty="0" smtClean="0">
              <a:solidFill>
                <a:srgbClr val="FFCC00"/>
              </a:solidFill>
            </a:endParaRPr>
          </a:p>
          <a:p>
            <a:pPr algn="ctr"/>
            <a:r>
              <a:rPr lang="nl-BE" dirty="0" smtClean="0"/>
              <a:t>“</a:t>
            </a:r>
            <a:r>
              <a:rPr lang="nl-BE" dirty="0" err="1" smtClean="0"/>
              <a:t>Disability</a:t>
            </a:r>
            <a:r>
              <a:rPr lang="nl-BE" dirty="0" smtClean="0"/>
              <a:t> </a:t>
            </a:r>
            <a:r>
              <a:rPr lang="nl-BE" dirty="0" err="1" smtClean="0"/>
              <a:t>sports</a:t>
            </a:r>
            <a:r>
              <a:rPr lang="nl-BE" dirty="0" smtClean="0"/>
              <a:t> has a </a:t>
            </a:r>
            <a:r>
              <a:rPr lang="nl-BE" dirty="0" err="1" smtClean="0"/>
              <a:t>positive</a:t>
            </a:r>
            <a:r>
              <a:rPr lang="nl-BE" dirty="0" smtClean="0"/>
              <a:t> impact on </a:t>
            </a:r>
            <a:r>
              <a:rPr lang="nl-BE" dirty="0" err="1" smtClean="0"/>
              <a:t>perception</a:t>
            </a:r>
            <a:r>
              <a:rPr lang="nl-BE" dirty="0" smtClean="0"/>
              <a:t> of &amp; </a:t>
            </a:r>
            <a:r>
              <a:rPr lang="nl-BE" dirty="0" err="1" smtClean="0"/>
              <a:t>equality</a:t>
            </a:r>
            <a:r>
              <a:rPr lang="nl-BE" dirty="0" smtClean="0"/>
              <a:t> </a:t>
            </a:r>
            <a:r>
              <a:rPr lang="nl-BE" dirty="0" err="1" smtClean="0"/>
              <a:t>for</a:t>
            </a:r>
            <a:r>
              <a:rPr lang="nl-BE" dirty="0" smtClean="0"/>
              <a:t> </a:t>
            </a:r>
            <a:r>
              <a:rPr lang="nl-BE" dirty="0" err="1" smtClean="0"/>
              <a:t>disabled</a:t>
            </a:r>
            <a:r>
              <a:rPr lang="nl-BE" dirty="0" smtClean="0"/>
              <a:t>.”</a:t>
            </a:r>
          </a:p>
          <a:p>
            <a:pPr algn="ctr"/>
            <a:r>
              <a:rPr lang="nl-BE" sz="1200" b="1" dirty="0" smtClean="0">
                <a:solidFill>
                  <a:srgbClr val="FFCC00"/>
                </a:solidFill>
              </a:rPr>
              <a:t>(</a:t>
            </a:r>
            <a:r>
              <a:rPr lang="nl-BE" sz="1200" b="1" dirty="0" err="1" smtClean="0">
                <a:solidFill>
                  <a:srgbClr val="FFCC00"/>
                </a:solidFill>
              </a:rPr>
              <a:t>Nielsen</a:t>
            </a:r>
            <a:r>
              <a:rPr lang="nl-BE" sz="1200" b="1" dirty="0" smtClean="0">
                <a:solidFill>
                  <a:srgbClr val="FFCC00"/>
                </a:solidFill>
              </a:rPr>
              <a:t> BPC 2014)</a:t>
            </a:r>
            <a:endParaRPr lang="nl-BE" sz="1200" b="1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6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1041</Words>
  <Application>Microsoft Office PowerPoint</Application>
  <PresentationFormat>Breedbeeld</PresentationFormat>
  <Paragraphs>282</Paragraphs>
  <Slides>29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Verdana</vt:lpstr>
      <vt:lpstr>Wingdings</vt:lpstr>
      <vt:lpstr>Kantoorthema</vt:lpstr>
      <vt:lpstr>PowerPoint-presentatie</vt:lpstr>
      <vt:lpstr>PowerPoint-presentatie</vt:lpstr>
      <vt:lpstr>Incomparable organisation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Road to Tokyo targets 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Guillaume Gobert</dc:creator>
  <cp:lastModifiedBy>Guillaume Gobert</cp:lastModifiedBy>
  <cp:revision>14</cp:revision>
  <dcterms:created xsi:type="dcterms:W3CDTF">2018-05-29T13:22:49Z</dcterms:created>
  <dcterms:modified xsi:type="dcterms:W3CDTF">2018-06-21T11:06:57Z</dcterms:modified>
</cp:coreProperties>
</file>