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603" r:id="rId2"/>
    <p:sldId id="595" r:id="rId3"/>
    <p:sldId id="584" r:id="rId4"/>
    <p:sldId id="597" r:id="rId5"/>
    <p:sldId id="524" r:id="rId6"/>
    <p:sldId id="501" r:id="rId7"/>
    <p:sldId id="489" r:id="rId8"/>
    <p:sldId id="529" r:id="rId9"/>
    <p:sldId id="598" r:id="rId10"/>
    <p:sldId id="589" r:id="rId11"/>
    <p:sldId id="604" r:id="rId12"/>
    <p:sldId id="522" r:id="rId13"/>
    <p:sldId id="605" r:id="rId14"/>
    <p:sldId id="558" r:id="rId15"/>
    <p:sldId id="606" r:id="rId16"/>
  </p:sldIdLst>
  <p:sldSz cx="9144000" cy="6858000" type="screen4x3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orient="horz" pos="2840">
          <p15:clr>
            <a:srgbClr val="A4A3A4"/>
          </p15:clr>
        </p15:guide>
        <p15:guide id="3" orient="horz" pos="2795" userDrawn="1">
          <p15:clr>
            <a:srgbClr val="A4A3A4"/>
          </p15:clr>
        </p15:guide>
        <p15:guide id="4" pos="2880">
          <p15:clr>
            <a:srgbClr val="A4A3A4"/>
          </p15:clr>
        </p15:guide>
        <p15:guide id="5" pos="295">
          <p15:clr>
            <a:srgbClr val="A4A3A4"/>
          </p15:clr>
        </p15:guide>
        <p15:guide id="6" pos="3651">
          <p15:clr>
            <a:srgbClr val="A4A3A4"/>
          </p15:clr>
        </p15:guide>
        <p15:guide id="7" orient="horz" pos="1162">
          <p15:clr>
            <a:srgbClr val="A4A3A4"/>
          </p15:clr>
        </p15:guide>
        <p15:guide id="8" orient="horz" pos="709" userDrawn="1">
          <p15:clr>
            <a:srgbClr val="A4A3A4"/>
          </p15:clr>
        </p15:guide>
        <p15:guide id="9" orient="horz" pos="1616" userDrawn="1">
          <p15:clr>
            <a:srgbClr val="A4A3A4"/>
          </p15:clr>
        </p15:guide>
        <p15:guide id="10" orient="horz" pos="572">
          <p15:clr>
            <a:srgbClr val="A4A3A4"/>
          </p15:clr>
        </p15:guide>
        <p15:guide id="11" pos="1292">
          <p15:clr>
            <a:srgbClr val="A4A3A4"/>
          </p15:clr>
        </p15:guide>
        <p15:guide id="12" pos="33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99"/>
    <a:srgbClr val="009612"/>
    <a:srgbClr val="FFCC00"/>
    <a:srgbClr val="E6007E"/>
    <a:srgbClr val="009CBC"/>
    <a:srgbClr val="70706F"/>
    <a:srgbClr val="E30613"/>
    <a:srgbClr val="00AA13"/>
    <a:srgbClr val="FFFF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86344" autoAdjust="0"/>
  </p:normalViewPr>
  <p:slideViewPr>
    <p:cSldViewPr showGuides="1">
      <p:cViewPr varScale="1">
        <p:scale>
          <a:sx n="117" d="100"/>
          <a:sy n="117" d="100"/>
        </p:scale>
        <p:origin x="1524" y="96"/>
      </p:cViewPr>
      <p:guideLst>
        <p:guide orient="horz" pos="935"/>
        <p:guide orient="horz" pos="2840"/>
        <p:guide orient="horz" pos="2795"/>
        <p:guide pos="2880"/>
        <p:guide pos="295"/>
        <p:guide pos="3651"/>
        <p:guide orient="horz" pos="1162"/>
        <p:guide orient="horz" pos="709"/>
        <p:guide orient="horz" pos="1616"/>
        <p:guide orient="horz" pos="572"/>
        <p:guide pos="1292"/>
        <p:guide pos="3379"/>
      </p:guideLst>
    </p:cSldViewPr>
  </p:slideViewPr>
  <p:outlineViewPr>
    <p:cViewPr>
      <p:scale>
        <a:sx n="33" d="100"/>
        <a:sy n="33" d="100"/>
      </p:scale>
      <p:origin x="0" y="315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8" y="8"/>
            <a:ext cx="2919565" cy="493395"/>
          </a:xfrm>
          <a:prstGeom prst="rect">
            <a:avLst/>
          </a:prstGeom>
        </p:spPr>
        <p:txBody>
          <a:bodyPr vert="horz" lIns="91057" tIns="45529" rIns="91057" bIns="45529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4630" y="8"/>
            <a:ext cx="2919565" cy="493395"/>
          </a:xfrm>
          <a:prstGeom prst="rect">
            <a:avLst/>
          </a:prstGeom>
        </p:spPr>
        <p:txBody>
          <a:bodyPr vert="horz" lIns="91057" tIns="45529" rIns="91057" bIns="45529" rtlCol="0"/>
          <a:lstStyle>
            <a:lvl1pPr algn="r">
              <a:defRPr sz="1200"/>
            </a:lvl1pPr>
          </a:lstStyle>
          <a:p>
            <a:fld id="{61A4C7CF-7024-4D05-A8FD-6CA7D40EDA96}" type="datetimeFigureOut">
              <a:rPr lang="fr-BE" smtClean="0"/>
              <a:t>03-05-21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8" y="9371333"/>
            <a:ext cx="2919565" cy="493394"/>
          </a:xfrm>
          <a:prstGeom prst="rect">
            <a:avLst/>
          </a:prstGeom>
        </p:spPr>
        <p:txBody>
          <a:bodyPr vert="horz" lIns="91057" tIns="45529" rIns="91057" bIns="45529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4630" y="9371333"/>
            <a:ext cx="2919565" cy="493394"/>
          </a:xfrm>
          <a:prstGeom prst="rect">
            <a:avLst/>
          </a:prstGeom>
        </p:spPr>
        <p:txBody>
          <a:bodyPr vert="horz" lIns="91057" tIns="45529" rIns="91057" bIns="45529" rtlCol="0" anchor="b"/>
          <a:lstStyle>
            <a:lvl1pPr algn="r">
              <a:defRPr sz="1200"/>
            </a:lvl1pPr>
          </a:lstStyle>
          <a:p>
            <a:fld id="{F2468151-C80A-49B8-BD36-7D0CD567F69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9668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8" y="8"/>
            <a:ext cx="2919565" cy="493395"/>
          </a:xfrm>
          <a:prstGeom prst="rect">
            <a:avLst/>
          </a:prstGeom>
        </p:spPr>
        <p:txBody>
          <a:bodyPr vert="horz" lIns="91057" tIns="45529" rIns="91057" bIns="45529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4630" y="8"/>
            <a:ext cx="2919565" cy="493395"/>
          </a:xfrm>
          <a:prstGeom prst="rect">
            <a:avLst/>
          </a:prstGeom>
        </p:spPr>
        <p:txBody>
          <a:bodyPr vert="horz" lIns="91057" tIns="45529" rIns="91057" bIns="45529" rtlCol="0"/>
          <a:lstStyle>
            <a:lvl1pPr algn="r">
              <a:defRPr sz="1200"/>
            </a:lvl1pPr>
          </a:lstStyle>
          <a:p>
            <a:fld id="{909514AA-D583-4955-97F0-594A602F634C}" type="datetimeFigureOut">
              <a:rPr lang="fr-BE" smtClean="0"/>
              <a:t>03-05-21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57" tIns="45529" rIns="91057" bIns="45529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264" y="4686460"/>
            <a:ext cx="5389239" cy="4440555"/>
          </a:xfrm>
          <a:prstGeom prst="rect">
            <a:avLst/>
          </a:prstGeom>
        </p:spPr>
        <p:txBody>
          <a:bodyPr vert="horz" lIns="91057" tIns="45529" rIns="91057" bIns="45529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8" y="9371333"/>
            <a:ext cx="2919565" cy="493394"/>
          </a:xfrm>
          <a:prstGeom prst="rect">
            <a:avLst/>
          </a:prstGeom>
        </p:spPr>
        <p:txBody>
          <a:bodyPr vert="horz" lIns="91057" tIns="45529" rIns="91057" bIns="45529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4630" y="9371333"/>
            <a:ext cx="2919565" cy="493394"/>
          </a:xfrm>
          <a:prstGeom prst="rect">
            <a:avLst/>
          </a:prstGeom>
        </p:spPr>
        <p:txBody>
          <a:bodyPr vert="horz" lIns="91057" tIns="45529" rIns="91057" bIns="45529" rtlCol="0" anchor="b"/>
          <a:lstStyle>
            <a:lvl1pPr algn="r">
              <a:defRPr sz="1200"/>
            </a:lvl1pPr>
          </a:lstStyle>
          <a:p>
            <a:fld id="{A6BCB6F6-8044-4541-861F-CEB380B6FBB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62649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B6F6-8044-4541-861F-CEB380B6FBB2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08473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B6F6-8044-4541-861F-CEB380B6FBB2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4467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B6F6-8044-4541-861F-CEB380B6FBB2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3544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B6F6-8044-4541-861F-CEB380B6FBB2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8986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B6F6-8044-4541-861F-CEB380B6FBB2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324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B6F6-8044-4541-861F-CEB380B6FBB2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24523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B6F6-8044-4541-861F-CEB380B6FBB2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07644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B6F6-8044-4541-861F-CEB380B6FBB2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9334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B6F6-8044-4541-861F-CEB380B6FBB2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253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SERVEUR\HoleInOne\Communication\2017\PAUSE\Templates\AFGolf_powerpoint_v5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1844825"/>
            <a:ext cx="6336704" cy="1224136"/>
          </a:xfrm>
        </p:spPr>
        <p:txBody>
          <a:bodyPr anchor="t"/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3068960"/>
            <a:ext cx="5256584" cy="10325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0706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2760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UR\HoleInOne\Communication\2017\PAUSE\Templates\AFGolf_powerpoint_v4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023"/>
            <a:ext cx="9142412" cy="646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D100-915E-4059-9CAD-B3F30157337A}" type="datetimeFigureOut">
              <a:rPr lang="fr-BE" smtClean="0"/>
              <a:t>03-05-21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D2EF-F165-4CC4-92D1-3BED7C2DC7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073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SERVEUR\HoleInOne\Communication\2017\PAUSE\Templates\AFGolf_powerpoint_v4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023"/>
            <a:ext cx="9142412" cy="646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70706F"/>
                </a:solidFill>
                <a:latin typeface="Bebas Neue" pitchFamily="34" charset="0"/>
              </a:defRPr>
            </a:lvl2pPr>
            <a:lvl3pPr>
              <a:defRPr sz="2400">
                <a:solidFill>
                  <a:srgbClr val="70706F"/>
                </a:solidFill>
                <a:latin typeface="Bebas Neue" pitchFamily="34" charset="0"/>
              </a:defRPr>
            </a:lvl3pPr>
            <a:lvl4pPr>
              <a:defRPr sz="2000">
                <a:solidFill>
                  <a:srgbClr val="70706F"/>
                </a:solidFill>
                <a:latin typeface="Bebas Neue" pitchFamily="34" charset="0"/>
              </a:defRPr>
            </a:lvl4pPr>
            <a:lvl5pPr>
              <a:defRPr sz="2000">
                <a:solidFill>
                  <a:srgbClr val="70706F"/>
                </a:solidFill>
                <a:latin typeface="Bebas Neue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D100-915E-4059-9CAD-B3F30157337A}" type="datetimeFigureOut">
              <a:rPr lang="fr-BE" smtClean="0"/>
              <a:t>03-05-21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D2EF-F165-4CC4-92D1-3BED7C2DC7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7183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SERVEUR\HoleInOne\Communication\2017\PAUSE\Templates\AFGolf_powerpoint_v4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023"/>
            <a:ext cx="9142412" cy="646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D100-915E-4059-9CAD-B3F30157337A}" type="datetimeFigureOut">
              <a:rPr lang="fr-BE" smtClean="0"/>
              <a:t>03-05-21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D2EF-F165-4CC4-92D1-3BED7C2DC7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645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SERVEUR\HoleInOne\Communication\2017\PAUSE\Templates\AFGolf_powerpoint_v4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023"/>
            <a:ext cx="9142412" cy="646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rgbClr val="70706F"/>
                </a:solidFill>
                <a:latin typeface="Bebas Neue" pitchFamily="34" charset="0"/>
              </a:defRPr>
            </a:lvl2pPr>
            <a:lvl3pPr>
              <a:defRPr>
                <a:solidFill>
                  <a:srgbClr val="70706F"/>
                </a:solidFill>
                <a:latin typeface="Bebas Neue" pitchFamily="34" charset="0"/>
              </a:defRPr>
            </a:lvl3pPr>
            <a:lvl4pPr>
              <a:defRPr>
                <a:solidFill>
                  <a:srgbClr val="70706F"/>
                </a:solidFill>
                <a:latin typeface="Bebas Neue" pitchFamily="34" charset="0"/>
              </a:defRPr>
            </a:lvl4pPr>
            <a:lvl5pPr>
              <a:defRPr>
                <a:solidFill>
                  <a:srgbClr val="70706F"/>
                </a:solidFill>
                <a:latin typeface="Bebas Neue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D100-915E-4059-9CAD-B3F30157337A}" type="datetimeFigureOut">
              <a:rPr lang="fr-BE" smtClean="0"/>
              <a:t>03-05-21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D2EF-F165-4CC4-92D1-3BED7C2DC7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6259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SERVEUR\HoleInOne\Communication\2017\PAUSE\Templates\AFGolf_powerpoint_v4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023"/>
            <a:ext cx="9142412" cy="646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2pPr>
              <a:defRPr>
                <a:solidFill>
                  <a:srgbClr val="70706F"/>
                </a:solidFill>
              </a:defRPr>
            </a:lvl2pPr>
            <a:lvl3pPr>
              <a:defRPr>
                <a:solidFill>
                  <a:srgbClr val="70706F"/>
                </a:solidFill>
              </a:defRPr>
            </a:lvl3pPr>
            <a:lvl4pPr>
              <a:defRPr>
                <a:solidFill>
                  <a:srgbClr val="70706F"/>
                </a:solidFill>
              </a:defRPr>
            </a:lvl4pPr>
            <a:lvl5pPr>
              <a:defRPr>
                <a:solidFill>
                  <a:srgbClr val="70706F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D100-915E-4059-9CAD-B3F30157337A}" type="datetimeFigureOut">
              <a:rPr lang="fr-BE" smtClean="0"/>
              <a:t>03-05-21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D2EF-F165-4CC4-92D1-3BED7C2DC7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1723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956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SERVEUR\HoleInOne\Communication\2017\PAUSE\Templates\AFGolf_powerpoint_v5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1844825"/>
            <a:ext cx="6336704" cy="1224136"/>
          </a:xfrm>
        </p:spPr>
        <p:txBody>
          <a:bodyPr anchor="t"/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3068960"/>
            <a:ext cx="5256584" cy="10325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0706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90304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D100-915E-4059-9CAD-B3F30157337A}" type="datetimeFigureOut">
              <a:rPr lang="fr-BE" smtClean="0"/>
              <a:t>03-05-21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D2EF-F165-4CC4-92D1-3BED7C2DC7CA}" type="slidenum">
              <a:rPr lang="fr-BE" smtClean="0"/>
              <a:t>‹N°›</a:t>
            </a:fld>
            <a:endParaRPr lang="fr-BE"/>
          </a:p>
        </p:txBody>
      </p:sp>
      <p:pic>
        <p:nvPicPr>
          <p:cNvPr id="2050" name="Picture 2" descr="\\SERVEUR\HoleInOne\Communication\2017\PAUSE\Templates\AFGolf_powerpoint_v4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023"/>
            <a:ext cx="9142412" cy="646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102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SERVEUR\HoleInOne\Communication\2017\PAUSE\Templates\AFGolf_powerpoint_v4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023"/>
            <a:ext cx="9142412" cy="646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61950" indent="-285750">
              <a:defRPr>
                <a:solidFill>
                  <a:srgbClr val="70706F"/>
                </a:solidFill>
                <a:latin typeface="Bebas Neue" pitchFamily="34" charset="0"/>
              </a:defRPr>
            </a:lvl2pPr>
            <a:lvl3pPr marL="361950" indent="-285750">
              <a:defRPr>
                <a:solidFill>
                  <a:srgbClr val="70706F"/>
                </a:solidFill>
                <a:latin typeface="Bebas Neue" pitchFamily="34" charset="0"/>
              </a:defRPr>
            </a:lvl3pPr>
            <a:lvl4pPr marL="361950" indent="-285750">
              <a:defRPr>
                <a:solidFill>
                  <a:srgbClr val="70706F"/>
                </a:solidFill>
                <a:latin typeface="Bebas Neue" pitchFamily="34" charset="0"/>
              </a:defRPr>
            </a:lvl4pPr>
            <a:lvl5pPr marL="361950" indent="-285750">
              <a:defRPr>
                <a:solidFill>
                  <a:srgbClr val="70706F"/>
                </a:solidFill>
                <a:latin typeface="Bebas Neue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D100-915E-4059-9CAD-B3F30157337A}" type="datetimeFigureOut">
              <a:rPr lang="fr-BE" smtClean="0"/>
              <a:t>03-05-21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D2EF-F165-4CC4-92D1-3BED7C2DC7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5931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SERVEUR\HoleInOne\Communication\2017\PAUSE\Templates\AFGolf_powerpoint_v4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023"/>
            <a:ext cx="9142412" cy="646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D100-915E-4059-9CAD-B3F30157337A}" type="datetimeFigureOut">
              <a:rPr lang="fr-BE" smtClean="0"/>
              <a:t>03-05-21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D2EF-F165-4CC4-92D1-3BED7C2DC7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9117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SERVEUR\HoleInOne\Communication\2017\PAUSE\Templates\AFGolf_powerpoint_v4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023"/>
            <a:ext cx="9142412" cy="646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70706F"/>
                </a:solidFill>
                <a:latin typeface="Bebas Neue" pitchFamily="34" charset="0"/>
              </a:defRPr>
            </a:lvl2pPr>
            <a:lvl3pPr>
              <a:defRPr sz="2000">
                <a:solidFill>
                  <a:srgbClr val="70706F"/>
                </a:solidFill>
                <a:latin typeface="Bebas Neue" pitchFamily="34" charset="0"/>
              </a:defRPr>
            </a:lvl3pPr>
            <a:lvl4pPr>
              <a:defRPr sz="1800">
                <a:solidFill>
                  <a:srgbClr val="70706F"/>
                </a:solidFill>
                <a:latin typeface="Bebas Neue" pitchFamily="34" charset="0"/>
              </a:defRPr>
            </a:lvl4pPr>
            <a:lvl5pPr>
              <a:defRPr sz="1800">
                <a:solidFill>
                  <a:srgbClr val="70706F"/>
                </a:solidFill>
                <a:latin typeface="Bebas Neu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70706F"/>
                </a:solidFill>
                <a:latin typeface="Bebas Neue" pitchFamily="34" charset="0"/>
              </a:defRPr>
            </a:lvl2pPr>
            <a:lvl3pPr>
              <a:defRPr sz="2000">
                <a:solidFill>
                  <a:srgbClr val="70706F"/>
                </a:solidFill>
                <a:latin typeface="Bebas Neue" pitchFamily="34" charset="0"/>
              </a:defRPr>
            </a:lvl3pPr>
            <a:lvl4pPr>
              <a:defRPr sz="1800">
                <a:solidFill>
                  <a:srgbClr val="70706F"/>
                </a:solidFill>
                <a:latin typeface="Bebas Neue" pitchFamily="34" charset="0"/>
              </a:defRPr>
            </a:lvl4pPr>
            <a:lvl5pPr>
              <a:defRPr sz="1800">
                <a:solidFill>
                  <a:srgbClr val="70706F"/>
                </a:solidFill>
                <a:latin typeface="Bebas Neu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D100-915E-4059-9CAD-B3F30157337A}" type="datetimeFigureOut">
              <a:rPr lang="fr-BE" smtClean="0"/>
              <a:t>03-05-21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D2EF-F165-4CC4-92D1-3BED7C2DC7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271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SERVEUR\HoleInOne\Communication\2017\PAUSE\Templates\AFGolf_powerpoint_v4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023"/>
            <a:ext cx="9142412" cy="646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70706F"/>
                </a:solidFill>
                <a:latin typeface="Bebas Neue" pitchFamily="34" charset="0"/>
              </a:defRPr>
            </a:lvl2pPr>
            <a:lvl3pPr>
              <a:defRPr sz="2000">
                <a:solidFill>
                  <a:srgbClr val="70706F"/>
                </a:solidFill>
                <a:latin typeface="Bebas Neue" pitchFamily="34" charset="0"/>
              </a:defRPr>
            </a:lvl3pPr>
            <a:lvl4pPr>
              <a:defRPr sz="1800">
                <a:solidFill>
                  <a:srgbClr val="70706F"/>
                </a:solidFill>
                <a:latin typeface="Bebas Neue" pitchFamily="34" charset="0"/>
              </a:defRPr>
            </a:lvl4pPr>
            <a:lvl5pPr>
              <a:defRPr sz="1800">
                <a:solidFill>
                  <a:srgbClr val="70706F"/>
                </a:solidFill>
                <a:latin typeface="Bebas Neu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70706F"/>
                </a:solidFill>
                <a:latin typeface="Bebas Neue" pitchFamily="34" charset="0"/>
              </a:defRPr>
            </a:lvl2pPr>
            <a:lvl3pPr>
              <a:defRPr sz="2000">
                <a:solidFill>
                  <a:srgbClr val="70706F"/>
                </a:solidFill>
                <a:latin typeface="Bebas Neue" pitchFamily="34" charset="0"/>
              </a:defRPr>
            </a:lvl3pPr>
            <a:lvl4pPr>
              <a:defRPr sz="1800">
                <a:solidFill>
                  <a:srgbClr val="70706F"/>
                </a:solidFill>
                <a:latin typeface="Bebas Neue" pitchFamily="34" charset="0"/>
              </a:defRPr>
            </a:lvl4pPr>
            <a:lvl5pPr>
              <a:defRPr sz="1800">
                <a:solidFill>
                  <a:srgbClr val="70706F"/>
                </a:solidFill>
                <a:latin typeface="Bebas Neu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D100-915E-4059-9CAD-B3F30157337A}" type="datetimeFigureOut">
              <a:rPr lang="fr-BE" smtClean="0"/>
              <a:t>03-05-21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D2EF-F165-4CC4-92D1-3BED7C2DC7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86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SERVEUR\HoleInOne\Communication\2017\PAUSE\Templates\AFGolf_powerpoint_v4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77" y="395023"/>
            <a:ext cx="9142412" cy="646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8313" y="1628800"/>
            <a:ext cx="8218488" cy="4497363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rgbClr val="70706F"/>
                </a:solidFill>
                <a:latin typeface="Bebas Neue" pitchFamily="34" charset="0"/>
              </a:defRPr>
            </a:lvl2pPr>
            <a:lvl3pPr>
              <a:defRPr sz="1800">
                <a:solidFill>
                  <a:srgbClr val="70706F"/>
                </a:solidFill>
                <a:latin typeface="Bebas Neue" pitchFamily="34" charset="0"/>
              </a:defRPr>
            </a:lvl3pPr>
            <a:lvl4pPr>
              <a:defRPr sz="1600">
                <a:solidFill>
                  <a:srgbClr val="70706F"/>
                </a:solidFill>
                <a:latin typeface="Bebas Neue" pitchFamily="34" charset="0"/>
              </a:defRPr>
            </a:lvl4pPr>
            <a:lvl5pPr>
              <a:defRPr sz="1600">
                <a:solidFill>
                  <a:srgbClr val="70706F"/>
                </a:solidFill>
                <a:latin typeface="Bebas Neue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D100-915E-4059-9CAD-B3F30157337A}" type="datetimeFigureOut">
              <a:rPr lang="fr-BE" smtClean="0"/>
              <a:t>03-05-21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D2EF-F165-4CC4-92D1-3BED7C2DC7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7886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SERVEUR\HoleInOne\Communication\2017\PAUSE\Templates\AFGolf_powerpoint_v4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023"/>
            <a:ext cx="9142412" cy="646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D100-915E-4059-9CAD-B3F30157337A}" type="datetimeFigureOut">
              <a:rPr lang="fr-BE" smtClean="0"/>
              <a:t>03-05-21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D2EF-F165-4CC4-92D1-3BED7C2DC7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3073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BE" dirty="0" smtClean="0"/>
              <a:t>Sous-titre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AD100-915E-4059-9CAD-B3F30157337A}" type="datetimeFigureOut">
              <a:rPr lang="fr-BE" smtClean="0"/>
              <a:t>03-05-21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DD2EF-F165-4CC4-92D1-3BED7C2DC7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4378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50" r:id="rId4"/>
    <p:sldLayoutId id="2147483651" r:id="rId5"/>
    <p:sldLayoutId id="2147483652" r:id="rId6"/>
    <p:sldLayoutId id="2147483661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AA13"/>
          </a:solidFill>
          <a:latin typeface="Bebas Neue Bold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rgbClr val="00AA13"/>
          </a:solidFill>
          <a:latin typeface="Bebas Neu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" r="6272"/>
          <a:stretch/>
        </p:blipFill>
        <p:spPr>
          <a:xfrm>
            <a:off x="0" y="0"/>
            <a:ext cx="9145016" cy="688842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2644" y="333375"/>
            <a:ext cx="9145016" cy="935386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28" y="344627"/>
            <a:ext cx="9142372" cy="956590"/>
          </a:xfrm>
        </p:spPr>
        <p:txBody>
          <a:bodyPr>
            <a:normAutofit/>
          </a:bodyPr>
          <a:lstStyle/>
          <a:p>
            <a:pPr algn="ctr"/>
            <a:r>
              <a:rPr lang="fr-BE" sz="5400" dirty="0" smtClean="0">
                <a:solidFill>
                  <a:srgbClr val="004899"/>
                </a:solidFill>
              </a:rPr>
              <a:t>programme Paragolf 2021</a:t>
            </a:r>
            <a:endParaRPr lang="fr-BE" sz="1800" dirty="0">
              <a:solidFill>
                <a:srgbClr val="004899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488298"/>
            <a:ext cx="1931800" cy="144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6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 </a:t>
            </a:r>
            <a:r>
              <a:rPr lang="fr-FR" dirty="0"/>
              <a:t>Golf : </a:t>
            </a:r>
            <a:r>
              <a:rPr lang="fr-FR" dirty="0" smtClean="0"/>
              <a:t>le sport de demain</a:t>
            </a:r>
            <a:endParaRPr lang="fr-BE" dirty="0"/>
          </a:p>
        </p:txBody>
      </p:sp>
      <p:sp>
        <p:nvSpPr>
          <p:cNvPr id="4" name="Titre 13"/>
          <p:cNvSpPr txBox="1">
            <a:spLocks/>
          </p:cNvSpPr>
          <p:nvPr/>
        </p:nvSpPr>
        <p:spPr>
          <a:xfrm>
            <a:off x="457200" y="333375"/>
            <a:ext cx="8229600" cy="792163"/>
          </a:xfrm>
          <a:prstGeom prst="rect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3200" dirty="0" smtClean="0">
                <a:solidFill>
                  <a:schemeClr val="bg1"/>
                </a:solidFill>
                <a:latin typeface="Bebas Neue" pitchFamily="34" charset="0"/>
              </a:rPr>
              <a:t>EXCELLER</a:t>
            </a:r>
            <a:endParaRPr lang="fr-BE" sz="32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484784"/>
            <a:ext cx="8064500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0AA13"/>
                </a:solidFill>
                <a:latin typeface="Bebas Neue" pitchFamily="34" charset="0"/>
                <a:ea typeface="+mn-ea"/>
                <a:cs typeface="+mn-cs"/>
              </a:defRPr>
            </a:lvl1pPr>
            <a:lvl2pPr marL="361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70706F"/>
                </a:solidFill>
                <a:latin typeface="Bebas Neue" pitchFamily="34" charset="0"/>
                <a:ea typeface="+mn-ea"/>
                <a:cs typeface="+mn-cs"/>
              </a:defRPr>
            </a:lvl2pPr>
            <a:lvl3pPr marL="361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0706F"/>
                </a:solidFill>
                <a:latin typeface="Bebas Neue" pitchFamily="34" charset="0"/>
                <a:ea typeface="+mn-ea"/>
                <a:cs typeface="+mn-cs"/>
              </a:defRPr>
            </a:lvl3pPr>
            <a:lvl4pPr marL="361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70706F"/>
                </a:solidFill>
                <a:latin typeface="Bebas Neue" pitchFamily="34" charset="0"/>
                <a:ea typeface="+mn-ea"/>
                <a:cs typeface="+mn-cs"/>
              </a:defRPr>
            </a:lvl4pPr>
            <a:lvl5pPr marL="361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70706F"/>
                </a:solidFill>
                <a:latin typeface="Bebas Neu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fr-BE" sz="1800" dirty="0" smtClean="0"/>
              <a:t>►</a:t>
            </a:r>
            <a:r>
              <a:rPr lang="fr-BE" sz="2400" dirty="0" smtClean="0"/>
              <a:t> </a:t>
            </a:r>
            <a:r>
              <a:rPr lang="fr-BE" sz="2400" dirty="0"/>
              <a:t>équipe nationale handigolf</a:t>
            </a:r>
          </a:p>
          <a:p>
            <a:pPr marL="449263" lvl="1" indent="-177800"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nationale belge handigolf au sein de la FRBG</a:t>
            </a:r>
          </a:p>
          <a:p>
            <a:pPr marL="449263" lvl="1" indent="-177800"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Représentation dans des tournois internationaux</a:t>
            </a:r>
          </a:p>
          <a:p>
            <a:pPr marL="449263" lvl="1" indent="-177800"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Bourses</a:t>
            </a:r>
          </a:p>
          <a:p>
            <a:pPr marL="449263" lvl="1" indent="-177800"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Objectifs: </a:t>
            </a:r>
          </a:p>
          <a:p>
            <a:pPr marL="719138" lvl="2"/>
            <a:r>
              <a:rPr lang="fr-B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Championnats d’Europe par équipe</a:t>
            </a:r>
          </a:p>
          <a:p>
            <a:pPr marL="719138" lvl="2"/>
            <a:r>
              <a:rPr lang="fr-B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Championnats d’Europe individuels</a:t>
            </a:r>
          </a:p>
          <a:p>
            <a:pPr marL="719138" lvl="2"/>
            <a:r>
              <a:rPr lang="fr-B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Jeux Paralympiques futurs</a:t>
            </a:r>
            <a:endParaRPr lang="fr-BE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BE" sz="1050" dirty="0"/>
          </a:p>
          <a:p>
            <a:r>
              <a:rPr lang="fr-BE" sz="1400" b="1" dirty="0"/>
              <a:t> </a:t>
            </a:r>
            <a:endParaRPr lang="fr-B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1400" b="1" dirty="0"/>
              <a:t> </a:t>
            </a:r>
            <a:r>
              <a:rPr lang="fr-BE" sz="1800" dirty="0"/>
              <a:t>►</a:t>
            </a:r>
            <a:r>
              <a:rPr lang="fr-BE" sz="2000" dirty="0"/>
              <a:t>   </a:t>
            </a:r>
            <a:r>
              <a:rPr lang="fr-BE" sz="2400" dirty="0"/>
              <a:t>Organisation d’une compétition </a:t>
            </a:r>
            <a:r>
              <a:rPr lang="fr-BE" sz="2400" dirty="0" err="1"/>
              <a:t>edga</a:t>
            </a:r>
            <a:endParaRPr lang="fr-BE" sz="2400" dirty="0"/>
          </a:p>
          <a:p>
            <a:pPr marL="449263" lvl="1" indent="-177800"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du Championnat d’Europe EDGA en </a:t>
            </a: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Belgique</a:t>
            </a:r>
          </a:p>
          <a:p>
            <a:pPr marL="449263" lvl="1" indent="-177800">
              <a:buFont typeface="Arial" panose="020B0604020202020204" pitchFamily="34" charset="0"/>
              <a:buChar char="•"/>
            </a:pPr>
            <a:endParaRPr lang="fr-B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</a:pPr>
            <a:r>
              <a:rPr lang="fr-BE" sz="1800" dirty="0"/>
              <a:t>►</a:t>
            </a:r>
            <a:r>
              <a:rPr lang="fr-BE" sz="2400" dirty="0"/>
              <a:t> La Fédération Royale Belge de Golf est membre de l’EDGA</a:t>
            </a:r>
          </a:p>
          <a:p>
            <a:pPr>
              <a:spcBef>
                <a:spcPts val="1000"/>
              </a:spcBef>
            </a:pPr>
            <a:endParaRPr lang="fr-BE" sz="1400" dirty="0" smtClean="0"/>
          </a:p>
        </p:txBody>
      </p:sp>
      <p:pic>
        <p:nvPicPr>
          <p:cNvPr id="6" name="Picture 2" descr="http://www.edgagolf.com/wpimages/wp92797e50_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542992"/>
            <a:ext cx="1360388" cy="76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14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 </a:t>
            </a:r>
            <a:r>
              <a:rPr lang="fr-FR" dirty="0"/>
              <a:t>Golf : </a:t>
            </a:r>
            <a:r>
              <a:rPr lang="fr-FR" dirty="0" smtClean="0"/>
              <a:t>le sport de demain</a:t>
            </a:r>
            <a:endParaRPr lang="fr-BE" dirty="0"/>
          </a:p>
        </p:txBody>
      </p:sp>
      <p:sp>
        <p:nvSpPr>
          <p:cNvPr id="4" name="Titre 13"/>
          <p:cNvSpPr txBox="1">
            <a:spLocks/>
          </p:cNvSpPr>
          <p:nvPr/>
        </p:nvSpPr>
        <p:spPr>
          <a:xfrm>
            <a:off x="457200" y="333375"/>
            <a:ext cx="8229600" cy="792163"/>
          </a:xfrm>
          <a:prstGeom prst="rect">
            <a:avLst/>
          </a:prstGeom>
          <a:solidFill>
            <a:srgbClr val="009612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3200" dirty="0" smtClean="0">
                <a:solidFill>
                  <a:schemeClr val="bg1"/>
                </a:solidFill>
                <a:latin typeface="Bebas Neue" pitchFamily="34" charset="0"/>
              </a:rPr>
              <a:t>Formation des coachs</a:t>
            </a:r>
            <a:endParaRPr lang="fr-BE" sz="32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199" y="1484784"/>
            <a:ext cx="5010819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0AA13"/>
                </a:solidFill>
                <a:latin typeface="Bebas Neue" pitchFamily="34" charset="0"/>
                <a:ea typeface="+mn-ea"/>
                <a:cs typeface="+mn-cs"/>
              </a:defRPr>
            </a:lvl1pPr>
            <a:lvl2pPr marL="361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70706F"/>
                </a:solidFill>
                <a:latin typeface="Bebas Neue" pitchFamily="34" charset="0"/>
                <a:ea typeface="+mn-ea"/>
                <a:cs typeface="+mn-cs"/>
              </a:defRPr>
            </a:lvl2pPr>
            <a:lvl3pPr marL="361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0706F"/>
                </a:solidFill>
                <a:latin typeface="Bebas Neue" pitchFamily="34" charset="0"/>
                <a:ea typeface="+mn-ea"/>
                <a:cs typeface="+mn-cs"/>
              </a:defRPr>
            </a:lvl3pPr>
            <a:lvl4pPr marL="361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70706F"/>
                </a:solidFill>
                <a:latin typeface="Bebas Neue" pitchFamily="34" charset="0"/>
                <a:ea typeface="+mn-ea"/>
                <a:cs typeface="+mn-cs"/>
              </a:defRPr>
            </a:lvl4pPr>
            <a:lvl5pPr marL="361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70706F"/>
                </a:solidFill>
                <a:latin typeface="Bebas Neu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► formations des </a:t>
            </a:r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coachs AFGOLF</a:t>
            </a:r>
            <a:endParaRPr lang="fr-B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Formations approfondies des coachs AFGOLF dispensant les cours aux joueurs </a:t>
            </a:r>
            <a:r>
              <a:rPr lang="fr-B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paragolfeurs</a:t>
            </a:r>
            <a:endParaRPr lang="fr-BE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avec l’EDGA pour les cours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Mises à jour annuelles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BE" sz="900" dirty="0" smtClean="0">
              <a:solidFill>
                <a:srgbClr val="004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► formation des coachs dans les clubs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de formations pour les coachs des clubs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avec l’EDGA pour les cours</a:t>
            </a:r>
          </a:p>
          <a:p>
            <a:pPr>
              <a:spcBef>
                <a:spcPts val="1000"/>
              </a:spcBef>
            </a:pPr>
            <a:endParaRPr lang="fr-BE" sz="600" dirty="0" smtClean="0"/>
          </a:p>
          <a:p>
            <a:r>
              <a:rPr lang="fr-B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► </a:t>
            </a:r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formations des futurs professeurs de golf</a:t>
            </a:r>
            <a:endParaRPr lang="fr-B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Intégration d’un module paragolf dans la formation des futurs professeurs de golf: Initiateur Golf et PGA Coach</a:t>
            </a:r>
            <a:endParaRPr lang="fr-B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</a:pPr>
            <a:endParaRPr lang="fr-BE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r="14563"/>
          <a:stretch/>
        </p:blipFill>
        <p:spPr>
          <a:xfrm>
            <a:off x="5468019" y="2152774"/>
            <a:ext cx="3232011" cy="23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8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2" y="1484784"/>
            <a:ext cx="8424167" cy="420506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tabLst>
                <a:tab pos="0" algn="l"/>
              </a:tabLst>
            </a:pP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L’AFGOLF a rédigé un </a:t>
            </a: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 </a:t>
            </a: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l’attention de ses clubs:</a:t>
            </a:r>
          </a:p>
          <a:p>
            <a:pPr>
              <a:spcBef>
                <a:spcPts val="600"/>
              </a:spcBef>
              <a:tabLst>
                <a:tab pos="0" algn="l"/>
              </a:tabLst>
            </a:pP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B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créer une section paragolf au sein de mon club</a:t>
            </a: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</a:t>
            </a:r>
          </a:p>
          <a:p>
            <a:pPr lvl="0">
              <a:spcBef>
                <a:spcPts val="600"/>
              </a:spcBef>
              <a:tabLst>
                <a:tab pos="0" algn="l"/>
              </a:tabLst>
            </a:pPr>
            <a:endParaRPr lang="fr-B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tabLst>
                <a:tab pos="0" algn="l"/>
              </a:tabLst>
            </a:pP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a pour objectif de: </a:t>
            </a:r>
          </a:p>
          <a:p>
            <a:pPr marL="449263" lvl="0" indent="-1714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Sensibiliser les clubs à la discipline du paragolf</a:t>
            </a:r>
          </a:p>
          <a:p>
            <a:pPr marL="449263" lvl="0" indent="-1714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Encourager et accompagner les clubs dans la création de leur section paragolf</a:t>
            </a:r>
          </a:p>
          <a:p>
            <a:pPr marL="449263" lvl="0" indent="-1714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Informer les clubs sur les possibilités de formations, d’adaptation des infrastructures, l’obtention de subsides, …</a:t>
            </a:r>
          </a:p>
          <a:p>
            <a:pPr marL="804863" lvl="0" indent="-263525" defTabSz="40322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fr-B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03225">
              <a:spcBef>
                <a:spcPts val="600"/>
              </a:spcBef>
            </a:pP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dossier sera mis à jour prochainement et communiqué à nouveau aux clubs.</a:t>
            </a:r>
            <a:endParaRPr lang="fr-B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indent="-263525" defTabSz="403225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BE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spcBef>
                <a:spcPts val="600"/>
              </a:spcBef>
            </a:pPr>
            <a:endParaRPr lang="fr-BE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spcBef>
                <a:spcPts val="600"/>
              </a:spcBef>
            </a:pP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61950" indent="-361950">
              <a:spcBef>
                <a:spcPts val="600"/>
              </a:spcBef>
            </a:pPr>
            <a:endParaRPr lang="fr-BE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spcBef>
                <a:spcPts val="600"/>
              </a:spcBef>
            </a:pPr>
            <a:endParaRPr lang="fr-B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spcBef>
                <a:spcPts val="600"/>
              </a:spcBef>
            </a:pPr>
            <a:endParaRPr lang="fr-B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fr-B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57200" y="3326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AA13"/>
                </a:solidFill>
                <a:latin typeface="Bebas Neue Bold" pitchFamily="34" charset="0"/>
                <a:ea typeface="+mj-ea"/>
                <a:cs typeface="+mj-cs"/>
              </a:defRPr>
            </a:lvl1pPr>
          </a:lstStyle>
          <a:p>
            <a:r>
              <a:rPr lang="fr-BE" dirty="0" smtClean="0">
                <a:solidFill>
                  <a:srgbClr val="004899"/>
                </a:solidFill>
              </a:rPr>
              <a:t>Collaboration avec les clubs AFGOLF</a:t>
            </a:r>
            <a:endParaRPr lang="fr-BE" dirty="0">
              <a:solidFill>
                <a:srgbClr val="0048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 txBox="1">
            <a:spLocks/>
          </p:cNvSpPr>
          <p:nvPr/>
        </p:nvSpPr>
        <p:spPr>
          <a:xfrm>
            <a:off x="468313" y="1340768"/>
            <a:ext cx="5255815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0AA13"/>
                </a:solidFill>
                <a:latin typeface="Bebas Neue" pitchFamily="34" charset="0"/>
                <a:ea typeface="+mn-ea"/>
                <a:cs typeface="+mn-cs"/>
              </a:defRPr>
            </a:lvl1pPr>
            <a:lvl2pPr marL="361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70706F"/>
                </a:solidFill>
                <a:latin typeface="Bebas Neue" pitchFamily="34" charset="0"/>
                <a:ea typeface="+mn-ea"/>
                <a:cs typeface="+mn-cs"/>
              </a:defRPr>
            </a:lvl2pPr>
            <a:lvl3pPr marL="361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0706F"/>
                </a:solidFill>
                <a:latin typeface="Bebas Neue" pitchFamily="34" charset="0"/>
                <a:ea typeface="+mn-ea"/>
                <a:cs typeface="+mn-cs"/>
              </a:defRPr>
            </a:lvl3pPr>
            <a:lvl4pPr marL="361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70706F"/>
                </a:solidFill>
                <a:latin typeface="Bebas Neue" pitchFamily="34" charset="0"/>
                <a:ea typeface="+mn-ea"/>
                <a:cs typeface="+mn-cs"/>
              </a:defRPr>
            </a:lvl4pPr>
            <a:lvl5pPr marL="361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70706F"/>
                </a:solidFill>
                <a:latin typeface="Bebas Neu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fr-B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Adem Wahbi : </a:t>
            </a:r>
          </a:p>
          <a:p>
            <a:pPr lvl="1" indent="-3619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fr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Membre du Golf de 7 Fontaines, Adem </a:t>
            </a:r>
            <a:r>
              <a:rPr lang="fr-B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possède </a:t>
            </a:r>
            <a:r>
              <a:rPr lang="fr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B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handicap de </a:t>
            </a:r>
            <a:r>
              <a:rPr lang="fr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 </a:t>
            </a:r>
            <a:r>
              <a:rPr lang="fr-B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est </a:t>
            </a:r>
            <a:r>
              <a:rPr lang="fr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10ième </a:t>
            </a:r>
            <a:r>
              <a:rPr lang="fr-B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classement mondial EDGA. </a:t>
            </a:r>
          </a:p>
          <a:p>
            <a:pPr lvl="1" indent="-3619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fr-B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Adem participe aux compétitions </a:t>
            </a:r>
            <a:r>
              <a:rPr lang="fr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internationales handigolf, ainsi qu’aux </a:t>
            </a:r>
            <a:r>
              <a:rPr lang="fr-B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compétitions valides du Federal Tour belge.  </a:t>
            </a:r>
          </a:p>
          <a:p>
            <a:pPr lvl="1" indent="-3619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fr-BE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Palmarès </a:t>
            </a:r>
          </a:p>
          <a:p>
            <a:pPr lvl="1" indent="-361950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fr-B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Victoire au Grand Prix </a:t>
            </a:r>
            <a:r>
              <a:rPr lang="fr-BE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Handigolf</a:t>
            </a:r>
            <a:r>
              <a:rPr lang="fr-B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Dunkerque (2020)</a:t>
            </a:r>
          </a:p>
          <a:p>
            <a:pPr lvl="1" indent="-361950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fr-B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Victoire au Madrid Open 2019</a:t>
            </a:r>
          </a:p>
          <a:p>
            <a:pPr lvl="1" indent="-361950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fr-B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Victoire au </a:t>
            </a:r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 </a:t>
            </a: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Prix Handigolf de la </a:t>
            </a:r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Wantzenau (2019)</a:t>
            </a:r>
            <a:endParaRPr lang="fr-BE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61950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fr-B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BE" sz="1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B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Grand Prix International </a:t>
            </a:r>
            <a:r>
              <a:rPr lang="fr-BE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handi</a:t>
            </a:r>
            <a:r>
              <a:rPr lang="fr-B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-valide de Baden (2019)</a:t>
            </a:r>
          </a:p>
          <a:p>
            <a:pPr lvl="1" indent="-361950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fr-B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Victoire </a:t>
            </a:r>
            <a:r>
              <a:rPr lang="fr-B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Grand Prix handigolf de la ligue du Pays de la Loire (2018)</a:t>
            </a:r>
          </a:p>
          <a:p>
            <a:pPr lvl="1" indent="-361950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fr-B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Victoire au Grand Prix handisport de Niort (2018)</a:t>
            </a:r>
          </a:p>
          <a:p>
            <a:pPr lvl="1" indent="-361950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fr-B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4e au EDGA European Championship (2018)</a:t>
            </a:r>
          </a:p>
          <a:p>
            <a:pPr lvl="1" indent="-361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B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BE" sz="1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B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Grand </a:t>
            </a:r>
            <a:r>
              <a:rPr lang="fr-B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Prix Handigolf PACA2018 </a:t>
            </a:r>
            <a:r>
              <a:rPr lang="fr-B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(2018)</a:t>
            </a:r>
            <a:endParaRPr lang="fr-BE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61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B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Victoire en équipe à l’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World Cup of Golf (2018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BE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</a:pPr>
            <a:endParaRPr lang="fr-B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7200" y="3326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AA13"/>
                </a:solidFill>
                <a:latin typeface="Bebas Neue Bold" pitchFamily="34" charset="0"/>
                <a:ea typeface="+mj-ea"/>
                <a:cs typeface="+mj-cs"/>
              </a:defRPr>
            </a:lvl1pPr>
          </a:lstStyle>
          <a:p>
            <a:r>
              <a:rPr lang="fr-BE" dirty="0" smtClean="0">
                <a:solidFill>
                  <a:srgbClr val="004899"/>
                </a:solidFill>
              </a:rPr>
              <a:t>Un parrain au palmarès impressionnant </a:t>
            </a:r>
            <a:endParaRPr lang="fr-BE" dirty="0">
              <a:solidFill>
                <a:srgbClr val="004899"/>
              </a:solidFill>
            </a:endParaRPr>
          </a:p>
        </p:txBody>
      </p:sp>
      <p:pic>
        <p:nvPicPr>
          <p:cNvPr id="2050" name="Picture 2" descr="L’image contient peut-être : 1 personne, sourit, plein a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41438"/>
            <a:ext cx="2602632" cy="260263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3527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452596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L’AFGolf communique </a:t>
            </a: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</a:t>
            </a: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endParaRPr lang="fr-B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fr-B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fr-B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fr-B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fr-B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fr-B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</a:pPr>
            <a:r>
              <a:rPr lang="fr-BE" sz="2800" dirty="0" smtClean="0"/>
              <a:t>Canaux de communication : </a:t>
            </a:r>
          </a:p>
          <a:p>
            <a:pPr marL="627063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Newsletter </a:t>
            </a: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mensuelle AFGOLF</a:t>
            </a:r>
          </a:p>
          <a:p>
            <a:pPr marL="627063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Réseaux sociaux AFGOLF </a:t>
            </a:r>
            <a:endParaRPr lang="fr-BE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</a:t>
            </a: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AFGOLF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lvl="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Magazine </a:t>
            </a: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Begolf</a:t>
            </a:r>
          </a:p>
          <a:p>
            <a:pPr marL="627063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relai des communications par la LHF (Ligue Handisport Francophone)</a:t>
            </a:r>
          </a:p>
          <a:p>
            <a:pPr marL="627063" lvl="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fr-B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fr-B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B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4" descr="http://golfcourseslogos.blog.com/files/2011/08/Golf-logo-design-10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25574" r="23251" b="38939"/>
          <a:stretch>
            <a:fillRect/>
          </a:stretch>
        </p:blipFill>
        <p:spPr bwMode="auto">
          <a:xfrm>
            <a:off x="1620045" y="1700808"/>
            <a:ext cx="1224136" cy="1168493"/>
          </a:xfrm>
          <a:prstGeom prst="rect">
            <a:avLst/>
          </a:prstGeom>
          <a:noFill/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3924301" y="1844824"/>
            <a:ext cx="12241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876629" y="1844824"/>
            <a:ext cx="41326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1563803" y="287764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00AA13"/>
                </a:solidFill>
              </a:rPr>
              <a:t>Clubs</a:t>
            </a:r>
            <a:endParaRPr lang="fr-BE" b="1" dirty="0">
              <a:solidFill>
                <a:srgbClr val="00AA13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084541" y="2877646"/>
            <a:ext cx="2015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00AA13"/>
                </a:solidFill>
              </a:rPr>
              <a:t>Non-golfeurs</a:t>
            </a:r>
            <a:endParaRPr lang="fr-BE" b="1" dirty="0">
              <a:solidFill>
                <a:srgbClr val="00AA13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084083" y="287764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00AA13"/>
                </a:solidFill>
              </a:rPr>
              <a:t>(</a:t>
            </a:r>
            <a:r>
              <a:rPr lang="fr-BE" b="1" dirty="0" err="1">
                <a:solidFill>
                  <a:srgbClr val="00AA13"/>
                </a:solidFill>
              </a:rPr>
              <a:t>H</a:t>
            </a:r>
            <a:r>
              <a:rPr lang="fr-BE" b="1" dirty="0" err="1" smtClean="0">
                <a:solidFill>
                  <a:srgbClr val="00AA13"/>
                </a:solidFill>
              </a:rPr>
              <a:t>andi</a:t>
            </a:r>
            <a:r>
              <a:rPr lang="fr-BE" b="1" dirty="0" smtClean="0">
                <a:solidFill>
                  <a:srgbClr val="00AA13"/>
                </a:solidFill>
              </a:rPr>
              <a:t>)-golfeurs</a:t>
            </a:r>
            <a:endParaRPr lang="fr-BE" b="1" dirty="0">
              <a:solidFill>
                <a:srgbClr val="00AA13"/>
              </a:solidFill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457200" y="3326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AA13"/>
                </a:solidFill>
                <a:latin typeface="Bebas Neue Bold" pitchFamily="34" charset="0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004899"/>
                </a:solidFill>
              </a:rPr>
              <a:t>Communication du projet </a:t>
            </a:r>
            <a:r>
              <a:rPr lang="fr-FR" dirty="0" err="1">
                <a:solidFill>
                  <a:srgbClr val="004899"/>
                </a:solidFill>
              </a:rPr>
              <a:t>paragolf</a:t>
            </a:r>
            <a:endParaRPr lang="fr-BE" dirty="0">
              <a:solidFill>
                <a:srgbClr val="0048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7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r="-46"/>
          <a:stretch/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2763366" y="5733256"/>
            <a:ext cx="6336704" cy="9721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AA13"/>
                </a:solidFill>
                <a:latin typeface="Bebas Neue Bold" pitchFamily="34" charset="0"/>
                <a:ea typeface="+mj-ea"/>
                <a:cs typeface="+mj-cs"/>
              </a:defRPr>
            </a:lvl1pPr>
          </a:lstStyle>
          <a:p>
            <a:pPr algn="r"/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42335" y="684076"/>
            <a:ext cx="9217023" cy="872715"/>
          </a:xfrm>
          <a:prstGeom prst="rect">
            <a:avLst/>
          </a:prstGeom>
          <a:solidFill>
            <a:srgbClr val="FFFFFF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07504" y="836712"/>
            <a:ext cx="7056784" cy="9559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AA13"/>
                </a:solidFill>
                <a:latin typeface="Bebas Neue Bold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BE" sz="3600" dirty="0" smtClean="0">
                <a:solidFill>
                  <a:schemeClr val="bg1"/>
                </a:solidFill>
              </a:rPr>
              <a:t>Merci d’avance pour votre soutien</a:t>
            </a:r>
            <a:endParaRPr lang="fr-BE" sz="3600" dirty="0">
              <a:solidFill>
                <a:schemeClr val="bg1"/>
              </a:solidFill>
            </a:endParaRPr>
          </a:p>
        </p:txBody>
      </p:sp>
      <p:pic>
        <p:nvPicPr>
          <p:cNvPr id="7" name="Picture 3" descr="\\SERVEUR\HoleInOne\Communication visuels\LOGOS\AFG\AFGOLF_logo_ssbaseline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5222"/>
            <a:ext cx="1296144" cy="9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0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457200" y="3326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AA13"/>
                </a:solidFill>
                <a:latin typeface="Bebas Neue Bold" pitchFamily="34" charset="0"/>
                <a:ea typeface="+mj-ea"/>
                <a:cs typeface="+mj-cs"/>
              </a:defRPr>
            </a:lvl1pPr>
          </a:lstStyle>
          <a:p>
            <a:r>
              <a:rPr lang="fr-BE" dirty="0" smtClean="0"/>
              <a:t>Une discipline en pleine expansion</a:t>
            </a:r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468313" y="1340768"/>
            <a:ext cx="856818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Personnes atteintes </a:t>
            </a: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sclérose en plaque, </a:t>
            </a: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paraplégiques 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amputées d’un membre, 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personnes porteuses du syndrome de Down,… 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uel 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soit le handicap physique ou mental, 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terrains de golf sont des </a:t>
            </a: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lieux parfaits de revalidation et de (ré)insertion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C’est également un excellent vecteur social. </a:t>
            </a:r>
          </a:p>
          <a:p>
            <a:endParaRPr lang="fr-BE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Depuis plus d’une décennie, </a:t>
            </a:r>
            <a:r>
              <a:rPr lang="fr-B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B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paragolf </a:t>
            </a:r>
            <a:r>
              <a:rPr lang="fr-B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développe </a:t>
            </a:r>
            <a:r>
              <a:rPr lang="fr-B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Belgique et </a:t>
            </a:r>
            <a:r>
              <a:rPr lang="fr-B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 monde: </a:t>
            </a: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BE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</a:t>
            </a: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 </a:t>
            </a: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3 fédérations : </a:t>
            </a:r>
            <a:r>
              <a:rPr lang="fr-B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#Begolf Paragolf</a:t>
            </a:r>
            <a:endParaRPr lang="fr-BE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Croissance du nombre </a:t>
            </a:r>
            <a:r>
              <a:rPr lang="fr-B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d’initiations et </a:t>
            </a:r>
            <a:r>
              <a:rPr lang="fr-B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d’entrainements </a:t>
            </a: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les écoles de golf, les clubs et les fédérations</a:t>
            </a:r>
          </a:p>
          <a:p>
            <a:pPr marL="449263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Développement des </a:t>
            </a:r>
            <a:r>
              <a:rPr lang="fr-B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compétitions internationales EDGA</a:t>
            </a: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les pays européens</a:t>
            </a:r>
          </a:p>
          <a:p>
            <a:pPr marL="449263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Création en 2019 d’un </a:t>
            </a:r>
            <a:r>
              <a:rPr lang="fr-B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Ranking Mondial </a:t>
            </a: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joueurs moins valides: le WR4GD </a:t>
            </a:r>
            <a:endParaRPr lang="fr-B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Lancement du </a:t>
            </a:r>
            <a:r>
              <a:rPr lang="fr-B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BE" sz="14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B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Amateur Championship Paragolf </a:t>
            </a: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l’AFGOLF en </a:t>
            </a: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pPr marL="449263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d’une </a:t>
            </a:r>
            <a:r>
              <a:rPr lang="fr-B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compétition EDGA </a:t>
            </a: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Belgique en 2022</a:t>
            </a:r>
            <a:endParaRPr lang="fr-B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Intégration </a:t>
            </a: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golf dans </a:t>
            </a: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des </a:t>
            </a:r>
            <a:r>
              <a:rPr lang="fr-B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Jeux Paralympiques </a:t>
            </a: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long terme </a:t>
            </a:r>
            <a:endParaRPr lang="fr-BE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12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/>
          <a:p>
            <a:r>
              <a:rPr lang="fr-FR" dirty="0" smtClean="0"/>
              <a:t>Le programme </a:t>
            </a:r>
            <a:r>
              <a:rPr lang="fr-FR" dirty="0" err="1" smtClean="0"/>
              <a:t>paragolf</a:t>
            </a:r>
            <a:r>
              <a:rPr lang="fr-FR" dirty="0" smtClean="0"/>
              <a:t> de l’AFGolf </a:t>
            </a:r>
            <a:endParaRPr lang="fr-BE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468312" y="1484784"/>
            <a:ext cx="8424168" cy="420506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009612"/>
              </a:buClr>
              <a:tabLst>
                <a:tab pos="0" algn="l"/>
              </a:tabLst>
            </a:pP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Lancé début 2019, le programme paragolf de l’AFGolf vise une 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intégration à 100% 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personnes porteuses de handicap aux côtés des sportifs valides. </a:t>
            </a:r>
          </a:p>
          <a:p>
            <a:pPr>
              <a:spcBef>
                <a:spcPts val="600"/>
              </a:spcBef>
              <a:buClr>
                <a:srgbClr val="009612"/>
              </a:buClr>
              <a:tabLst>
                <a:tab pos="0" algn="l"/>
              </a:tabLst>
            </a:pPr>
            <a:endParaRPr lang="fr-F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009612"/>
              </a:buClr>
              <a:tabLst>
                <a:tab pos="0" algn="l"/>
              </a:tabLst>
            </a:pP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Initiations, entraînements, compétitions… L’AFGolf veut permettre aux personnes handicapées de jouer « comme tout le monde », sans distinction de niveaux, de classements ou de capacité.</a:t>
            </a:r>
          </a:p>
          <a:p>
            <a:pPr>
              <a:spcBef>
                <a:spcPts val="600"/>
              </a:spcBef>
              <a:buClr>
                <a:srgbClr val="009612"/>
              </a:buClr>
              <a:tabLst>
                <a:tab pos="0" algn="l"/>
              </a:tabLst>
            </a:pPr>
            <a:endParaRPr lang="fr-BE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009612"/>
              </a:buClr>
              <a:tabLst>
                <a:tab pos="0" algn="l"/>
              </a:tabLst>
            </a:pP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programme paragolf de l’AFGolf s’intègre dans le </a:t>
            </a:r>
            <a:r>
              <a:rPr lang="fr-B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 commun </a:t>
            </a: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3 fédérations: </a:t>
            </a:r>
            <a:r>
              <a:rPr lang="fr-B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BE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BEgolf</a:t>
            </a:r>
            <a:r>
              <a:rPr lang="fr-B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paragolf</a:t>
            </a: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Via cette dynamique nationale, les fédérations visent des objectifs communs de performance : </a:t>
            </a:r>
          </a:p>
          <a:p>
            <a:pPr marL="355600" indent="-355600">
              <a:spcBef>
                <a:spcPts val="300"/>
              </a:spcBef>
              <a:buClr>
                <a:srgbClr val="009612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aux Championnats d’Europe par 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équipe et individuels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300"/>
              </a:spcBef>
              <a:buClr>
                <a:srgbClr val="009612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Reconnaissance 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golf aux Jeux Paralympiques</a:t>
            </a:r>
          </a:p>
          <a:p>
            <a:pPr marL="355600" indent="-355600">
              <a:spcBef>
                <a:spcPts val="300"/>
              </a:spcBef>
              <a:buClr>
                <a:srgbClr val="009612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aux Jeux Paralympiques futurs </a:t>
            </a:r>
            <a:endParaRPr lang="fr-B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fr-B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fr-B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8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solidFill>
            <a:srgbClr val="00A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2763366" y="5733256"/>
            <a:ext cx="6336704" cy="9721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AA13"/>
                </a:solidFill>
                <a:latin typeface="Bebas Neue Bold" pitchFamily="34" charset="0"/>
                <a:ea typeface="+mj-ea"/>
                <a:cs typeface="+mj-cs"/>
              </a:defRPr>
            </a:lvl1pPr>
          </a:lstStyle>
          <a:p>
            <a:pPr algn="r"/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123728" y="2564755"/>
            <a:ext cx="6976342" cy="15843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AA13"/>
                </a:solidFill>
                <a:latin typeface="Bebas Neue Bold" pitchFamily="34" charset="0"/>
                <a:ea typeface="+mj-ea"/>
                <a:cs typeface="+mj-cs"/>
              </a:defRPr>
            </a:lvl1pPr>
          </a:lstStyle>
          <a:p>
            <a:r>
              <a:rPr lang="fr-BE" sz="6600" b="0" dirty="0" smtClean="0">
                <a:solidFill>
                  <a:schemeClr val="bg1">
                    <a:alpha val="80000"/>
                  </a:schemeClr>
                </a:solidFill>
                <a:latin typeface="Bebas Neue" pitchFamily="34" charset="0"/>
              </a:rPr>
              <a:t>Programme paragolf</a:t>
            </a:r>
            <a:endParaRPr lang="fr-BE" sz="3600" b="0" dirty="0">
              <a:solidFill>
                <a:schemeClr val="bg1">
                  <a:alpha val="80000"/>
                </a:schemeClr>
              </a:solidFill>
              <a:latin typeface="Bebas Neue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94"/>
          <a:stretch/>
        </p:blipFill>
        <p:spPr bwMode="auto">
          <a:xfrm>
            <a:off x="1763561" y="3852428"/>
            <a:ext cx="1368279" cy="58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10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 txBox="1">
            <a:spLocks/>
          </p:cNvSpPr>
          <p:nvPr/>
        </p:nvSpPr>
        <p:spPr>
          <a:xfrm>
            <a:off x="1012820" y="1855390"/>
            <a:ext cx="685110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0AA13"/>
                </a:solidFill>
                <a:latin typeface="Bebas Neue" pitchFamily="34" charset="0"/>
                <a:ea typeface="+mn-ea"/>
                <a:cs typeface="+mn-cs"/>
              </a:defRPr>
            </a:lvl1pPr>
            <a:lvl2pPr marL="361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70706F"/>
                </a:solidFill>
                <a:latin typeface="Bebas Neue" pitchFamily="34" charset="0"/>
                <a:ea typeface="+mn-ea"/>
                <a:cs typeface="+mn-cs"/>
              </a:defRPr>
            </a:lvl2pPr>
            <a:lvl3pPr marL="361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0706F"/>
                </a:solidFill>
                <a:latin typeface="Bebas Neue" pitchFamily="34" charset="0"/>
                <a:ea typeface="+mn-ea"/>
                <a:cs typeface="+mn-cs"/>
              </a:defRPr>
            </a:lvl3pPr>
            <a:lvl4pPr marL="361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70706F"/>
                </a:solidFill>
                <a:latin typeface="Bebas Neue" pitchFamily="34" charset="0"/>
                <a:ea typeface="+mn-ea"/>
                <a:cs typeface="+mn-cs"/>
              </a:defRPr>
            </a:lvl4pPr>
            <a:lvl5pPr marL="361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70706F"/>
                </a:solidFill>
                <a:latin typeface="Bebas Neu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600"/>
              </a:spcBef>
            </a:pPr>
            <a:endParaRPr lang="fr-BE" sz="20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/>
          <a:p>
            <a:r>
              <a:rPr lang="fr-BE" dirty="0" smtClean="0"/>
              <a:t>Un programme, 4 axes</a:t>
            </a:r>
            <a:endParaRPr lang="fr-BE" dirty="0"/>
          </a:p>
        </p:txBody>
      </p:sp>
      <p:sp>
        <p:nvSpPr>
          <p:cNvPr id="2" name="Rectangle 1"/>
          <p:cNvSpPr/>
          <p:nvPr/>
        </p:nvSpPr>
        <p:spPr>
          <a:xfrm>
            <a:off x="1485638" y="1510988"/>
            <a:ext cx="4679850" cy="544471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smtClean="0">
                <a:solidFill>
                  <a:schemeClr val="bg1"/>
                </a:solidFill>
                <a:latin typeface="Bebas Neue" pitchFamily="34" charset="0"/>
              </a:rPr>
              <a:t>INITIER – </a:t>
            </a:r>
            <a:r>
              <a:rPr lang="fr-BE" dirty="0" smtClean="0">
                <a:solidFill>
                  <a:schemeClr val="bg1"/>
                </a:solidFill>
                <a:latin typeface="Bebas Neue" pitchFamily="34" charset="0"/>
              </a:rPr>
              <a:t>Initiations &amp; revalidation</a:t>
            </a:r>
            <a:endParaRPr lang="fr-BE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7931" y="2590324"/>
            <a:ext cx="4679850" cy="544471"/>
          </a:xfrm>
          <a:prstGeom prst="rect">
            <a:avLst/>
          </a:prstGeom>
          <a:solidFill>
            <a:srgbClr val="009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smtClean="0">
                <a:solidFill>
                  <a:schemeClr val="bg1"/>
                </a:solidFill>
                <a:latin typeface="Bebas Neue" pitchFamily="34" charset="0"/>
              </a:rPr>
              <a:t>DEVELOPPER – </a:t>
            </a:r>
            <a:r>
              <a:rPr lang="fr-BE" dirty="0" smtClean="0">
                <a:solidFill>
                  <a:schemeClr val="bg1"/>
                </a:solidFill>
                <a:latin typeface="Bebas Neue" pitchFamily="34" charset="0"/>
              </a:rPr>
              <a:t>Devenir Golfeur</a:t>
            </a:r>
            <a:endParaRPr lang="fr-BE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8601" y="4748996"/>
            <a:ext cx="4679850" cy="5444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smtClean="0">
                <a:solidFill>
                  <a:schemeClr val="bg1"/>
                </a:solidFill>
                <a:latin typeface="Bebas Neue" pitchFamily="34" charset="0"/>
              </a:rPr>
              <a:t>EXCELLER – </a:t>
            </a:r>
            <a:r>
              <a:rPr lang="fr-BE" dirty="0" smtClean="0">
                <a:solidFill>
                  <a:schemeClr val="bg1"/>
                </a:solidFill>
                <a:latin typeface="Bebas Neue" pitchFamily="34" charset="0"/>
              </a:rPr>
              <a:t>équipe nationale</a:t>
            </a:r>
            <a:endParaRPr lang="fr-BE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3" name="Accolade fermante 2"/>
          <p:cNvSpPr/>
          <p:nvPr/>
        </p:nvSpPr>
        <p:spPr>
          <a:xfrm>
            <a:off x="6271364" y="1510989"/>
            <a:ext cx="288032" cy="270314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Accolade fermante 13"/>
          <p:cNvSpPr/>
          <p:nvPr/>
        </p:nvSpPr>
        <p:spPr>
          <a:xfrm>
            <a:off x="6271364" y="4765930"/>
            <a:ext cx="288032" cy="53527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/>
          <p:cNvSpPr/>
          <p:nvPr/>
        </p:nvSpPr>
        <p:spPr>
          <a:xfrm rot="16200000">
            <a:off x="-395770" y="2590323"/>
            <a:ext cx="2703148" cy="544471"/>
          </a:xfrm>
          <a:prstGeom prst="rect">
            <a:avLst/>
          </a:prstGeom>
          <a:solidFill>
            <a:srgbClr val="009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 smtClean="0">
                <a:solidFill>
                  <a:schemeClr val="bg1"/>
                </a:solidFill>
                <a:latin typeface="Bebas Neue" pitchFamily="34" charset="0"/>
              </a:rPr>
              <a:t>Équipe coaching</a:t>
            </a:r>
            <a:endParaRPr lang="fr-BE" sz="20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76326" y="3669660"/>
            <a:ext cx="4679850" cy="544471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smtClean="0">
                <a:solidFill>
                  <a:schemeClr val="bg1"/>
                </a:solidFill>
                <a:latin typeface="Bebas Neue" pitchFamily="34" charset="0"/>
              </a:rPr>
              <a:t>Former – </a:t>
            </a:r>
            <a:r>
              <a:rPr lang="fr-BE" dirty="0" smtClean="0">
                <a:solidFill>
                  <a:schemeClr val="bg1"/>
                </a:solidFill>
                <a:latin typeface="Bebas Neue" pitchFamily="34" charset="0"/>
              </a:rPr>
              <a:t>Compétiteurs</a:t>
            </a:r>
            <a:r>
              <a:rPr lang="fr-BE" sz="2400" dirty="0" smtClean="0">
                <a:solidFill>
                  <a:schemeClr val="bg1"/>
                </a:solidFill>
                <a:latin typeface="Bebas Neue" pitchFamily="34" charset="0"/>
              </a:rPr>
              <a:t> </a:t>
            </a:r>
            <a:endParaRPr lang="fr-BE" sz="2400" dirty="0">
              <a:solidFill>
                <a:schemeClr val="bg1"/>
              </a:solidFill>
              <a:latin typeface="Bebas Neue" pitchFamily="34" charset="0"/>
            </a:endParaRPr>
          </a:p>
        </p:txBody>
      </p:sp>
      <p:pic>
        <p:nvPicPr>
          <p:cNvPr id="1028" name="Picture 4" descr="RÃ©sultat de recherche d'images pour &quot;golf vlaandere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752" y="2463018"/>
            <a:ext cx="1016496" cy="101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Ã©sultat de recherche d'images pour &quot;golf belgium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404" y="4599199"/>
            <a:ext cx="584994" cy="84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5" t="11483" r="10206" b="17728"/>
          <a:stretch/>
        </p:blipFill>
        <p:spPr>
          <a:xfrm>
            <a:off x="6732927" y="2475638"/>
            <a:ext cx="1130997" cy="7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457200" y="332581"/>
            <a:ext cx="8229600" cy="792163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fr-BE" sz="3200" dirty="0" smtClean="0">
                <a:solidFill>
                  <a:schemeClr val="bg1"/>
                </a:solidFill>
                <a:latin typeface="Bebas Neue" pitchFamily="34" charset="0"/>
              </a:rPr>
              <a:t>INITIER – Initiations &amp; revalidation </a:t>
            </a:r>
            <a:endParaRPr lang="fr-BE" sz="32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16" name="Espace réservé du contenu 5"/>
          <p:cNvSpPr>
            <a:spLocks noGrp="1"/>
          </p:cNvSpPr>
          <p:nvPr>
            <p:ph idx="1"/>
          </p:nvPr>
        </p:nvSpPr>
        <p:spPr>
          <a:xfrm>
            <a:off x="457200" y="1484784"/>
            <a:ext cx="4834880" cy="4680520"/>
          </a:xfrm>
        </p:spPr>
        <p:txBody>
          <a:bodyPr>
            <a:noAutofit/>
          </a:bodyPr>
          <a:lstStyle/>
          <a:p>
            <a:r>
              <a:rPr lang="fr-BE" sz="2000" dirty="0" smtClean="0"/>
              <a:t>►objectifs</a:t>
            </a:r>
          </a:p>
          <a:p>
            <a:pPr marL="449263" lvl="1" indent="-177800">
              <a:buFont typeface="Arial" panose="020B0604020202020204" pitchFamily="34" charset="0"/>
              <a:buChar char="•"/>
            </a:pP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Faire connaître le golf aux personnes porteuses de handicap</a:t>
            </a:r>
          </a:p>
          <a:p>
            <a:pPr marL="449263" lvl="1" indent="-177800">
              <a:buFont typeface="Arial" panose="020B0604020202020204" pitchFamily="34" charset="0"/>
              <a:buChar char="•"/>
            </a:pP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Initiations avec du matériel SNAG Golf</a:t>
            </a:r>
          </a:p>
          <a:p>
            <a:pPr marL="449263" lvl="1" indent="-177800">
              <a:buFont typeface="Arial" panose="020B0604020202020204" pitchFamily="34" charset="0"/>
              <a:buChar char="•"/>
            </a:pP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Initiations dans des clubs de golf</a:t>
            </a:r>
            <a:endParaRPr lang="fr-BE" sz="1800" dirty="0"/>
          </a:p>
          <a:p>
            <a:endParaRPr lang="fr-B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2000" dirty="0" smtClean="0"/>
              <a:t>► vision 2021</a:t>
            </a:r>
            <a:endParaRPr lang="fr-BE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lvl="1" indent="-177800"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mensuelle d’initiations</a:t>
            </a:r>
          </a:p>
          <a:p>
            <a:pPr marL="449263" lvl="1" indent="-177800"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Présence massive sur des événements </a:t>
            </a: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handisport</a:t>
            </a:r>
          </a:p>
          <a:p>
            <a:pPr marL="449263" lvl="1" indent="-177800">
              <a:buFont typeface="Arial" panose="020B0604020202020204" pitchFamily="34" charset="0"/>
              <a:buChar char="•"/>
            </a:pPr>
            <a:endParaRPr lang="fr-B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lvl="1" indent="0">
              <a:buNone/>
            </a:pP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 d’initiations: </a:t>
            </a:r>
          </a:p>
          <a:p>
            <a:pPr marL="449263" lvl="1" indent="-177800">
              <a:buFont typeface="Arial" panose="020B0604020202020204" pitchFamily="34" charset="0"/>
              <a:buChar char="•"/>
            </a:pPr>
            <a:r>
              <a:rPr lang="fr-B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Pico’s</a:t>
            </a: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Cup</a:t>
            </a:r>
          </a:p>
          <a:p>
            <a:pPr marL="449263" lvl="1" indent="-177800">
              <a:buFont typeface="Arial" panose="020B0604020202020204" pitchFamily="34" charset="0"/>
              <a:buChar char="•"/>
            </a:pP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Arche de Marie</a:t>
            </a:r>
          </a:p>
          <a:p>
            <a:pPr marL="449263" lvl="1" indent="-177800">
              <a:buFont typeface="Arial" panose="020B0604020202020204" pitchFamily="34" charset="0"/>
              <a:buChar char="•"/>
            </a:pP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de revalidation de </a:t>
            </a:r>
            <a:r>
              <a:rPr lang="fr-B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Fraiture</a:t>
            </a:r>
            <a:endParaRPr lang="fr-BE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lvl="1" indent="-177800">
              <a:buFont typeface="Arial" panose="020B0604020202020204" pitchFamily="34" charset="0"/>
              <a:buChar char="•"/>
            </a:pP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 sur le Sport St-Luc </a:t>
            </a:r>
            <a:endParaRPr lang="fr-B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lvl="1" indent="-177800">
              <a:buFont typeface="Arial" panose="020B0604020202020204" pitchFamily="34" charset="0"/>
              <a:buChar char="•"/>
            </a:pPr>
            <a:endParaRPr lang="fr-B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BE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sz="1400" dirty="0">
              <a:solidFill>
                <a:srgbClr val="7070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8530" y="2030422"/>
            <a:ext cx="3212976" cy="240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 </a:t>
            </a:r>
            <a:r>
              <a:rPr lang="fr-FR" dirty="0"/>
              <a:t>Golf : </a:t>
            </a:r>
            <a:r>
              <a:rPr lang="fr-FR" dirty="0" smtClean="0"/>
              <a:t>le sport de demain</a:t>
            </a:r>
            <a:endParaRPr lang="fr-BE" dirty="0"/>
          </a:p>
        </p:txBody>
      </p:sp>
      <p:sp>
        <p:nvSpPr>
          <p:cNvPr id="4" name="Titre 13"/>
          <p:cNvSpPr txBox="1">
            <a:spLocks/>
          </p:cNvSpPr>
          <p:nvPr/>
        </p:nvSpPr>
        <p:spPr>
          <a:xfrm>
            <a:off x="457200" y="333375"/>
            <a:ext cx="8229600" cy="792163"/>
          </a:xfrm>
          <a:prstGeom prst="rect">
            <a:avLst/>
          </a:prstGeom>
          <a:solidFill>
            <a:srgbClr val="009CBC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3200" dirty="0">
                <a:solidFill>
                  <a:schemeClr val="bg1"/>
                </a:solidFill>
                <a:latin typeface="Bebas Neue" pitchFamily="34" charset="0"/>
              </a:rPr>
              <a:t>Développer </a:t>
            </a:r>
            <a:r>
              <a:rPr lang="fr-BE" sz="3200" dirty="0" smtClean="0">
                <a:solidFill>
                  <a:schemeClr val="bg1"/>
                </a:solidFill>
                <a:latin typeface="Bebas Neue" pitchFamily="34" charset="0"/>
              </a:rPr>
              <a:t>– Devenir Golfeur</a:t>
            </a:r>
            <a:endParaRPr lang="fr-BE" sz="32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68313" y="1484784"/>
            <a:ext cx="4391719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0AA13"/>
                </a:solidFill>
                <a:latin typeface="Bebas Neue" pitchFamily="34" charset="0"/>
                <a:ea typeface="+mn-ea"/>
                <a:cs typeface="+mn-cs"/>
              </a:defRPr>
            </a:lvl1pPr>
            <a:lvl2pPr marL="361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70706F"/>
                </a:solidFill>
                <a:latin typeface="Bebas Neue" pitchFamily="34" charset="0"/>
                <a:ea typeface="+mn-ea"/>
                <a:cs typeface="+mn-cs"/>
              </a:defRPr>
            </a:lvl2pPr>
            <a:lvl3pPr marL="361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0706F"/>
                </a:solidFill>
                <a:latin typeface="Bebas Neue" pitchFamily="34" charset="0"/>
                <a:ea typeface="+mn-ea"/>
                <a:cs typeface="+mn-cs"/>
              </a:defRPr>
            </a:lvl3pPr>
            <a:lvl4pPr marL="361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70706F"/>
                </a:solidFill>
                <a:latin typeface="Bebas Neue" pitchFamily="34" charset="0"/>
                <a:ea typeface="+mn-ea"/>
                <a:cs typeface="+mn-cs"/>
              </a:defRPr>
            </a:lvl4pPr>
            <a:lvl5pPr marL="361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70706F"/>
                </a:solidFill>
                <a:latin typeface="Bebas Neu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400" dirty="0"/>
              <a:t>►objectifs</a:t>
            </a:r>
          </a:p>
          <a:p>
            <a:pPr marL="449263" lvl="1" indent="-177800"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Développer la pratique du golf en accompagnant les </a:t>
            </a:r>
            <a:r>
              <a:rPr lang="fr-B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handigolfeurs</a:t>
            </a: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jusqu’à  l’obtention de leur brevet d’aptitude au golf</a:t>
            </a:r>
          </a:p>
          <a:p>
            <a:pPr marL="285750" lvl="1">
              <a:buFont typeface="Arial" panose="020B0604020202020204" pitchFamily="34" charset="0"/>
              <a:buChar char="•"/>
            </a:pPr>
            <a:endParaRPr lang="fr-B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2400" dirty="0" smtClean="0"/>
              <a:t>►vision 2021</a:t>
            </a:r>
            <a:endParaRPr lang="fr-B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lvl="1" indent="-177800"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Création d’un groupe débutant avec un programme d’entrainements dédié à l’apprentissage du golf</a:t>
            </a:r>
          </a:p>
          <a:p>
            <a:pPr marL="449263" lvl="1" indent="-177800">
              <a:buFont typeface="Arial" panose="020B0604020202020204" pitchFamily="34" charset="0"/>
              <a:buChar char="•"/>
            </a:pPr>
            <a:endParaRPr lang="fr-B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3" b="14866"/>
          <a:stretch/>
        </p:blipFill>
        <p:spPr>
          <a:xfrm>
            <a:off x="5508104" y="1556792"/>
            <a:ext cx="2715517" cy="365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2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 </a:t>
            </a:r>
            <a:r>
              <a:rPr lang="fr-FR" dirty="0"/>
              <a:t>Golf : </a:t>
            </a:r>
            <a:r>
              <a:rPr lang="fr-FR" dirty="0" smtClean="0"/>
              <a:t>le sport de demain</a:t>
            </a:r>
            <a:endParaRPr lang="fr-BE" dirty="0"/>
          </a:p>
        </p:txBody>
      </p:sp>
      <p:sp>
        <p:nvSpPr>
          <p:cNvPr id="4" name="Titre 13"/>
          <p:cNvSpPr txBox="1">
            <a:spLocks/>
          </p:cNvSpPr>
          <p:nvPr/>
        </p:nvSpPr>
        <p:spPr>
          <a:xfrm>
            <a:off x="457200" y="333375"/>
            <a:ext cx="8229600" cy="792163"/>
          </a:xfrm>
          <a:prstGeom prst="rect">
            <a:avLst/>
          </a:prstGeom>
          <a:solidFill>
            <a:srgbClr val="004899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3200" dirty="0" smtClean="0">
                <a:solidFill>
                  <a:schemeClr val="bg1"/>
                </a:solidFill>
                <a:latin typeface="Bebas Neue" pitchFamily="34" charset="0"/>
              </a:rPr>
              <a:t>Former - compétiteurs</a:t>
            </a:r>
            <a:endParaRPr lang="fr-BE" sz="32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68313" y="1484784"/>
            <a:ext cx="4895850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0AA13"/>
                </a:solidFill>
                <a:latin typeface="Bebas Neue" pitchFamily="34" charset="0"/>
                <a:ea typeface="+mn-ea"/>
                <a:cs typeface="+mn-cs"/>
              </a:defRPr>
            </a:lvl1pPr>
            <a:lvl2pPr marL="361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70706F"/>
                </a:solidFill>
                <a:latin typeface="Bebas Neue" pitchFamily="34" charset="0"/>
                <a:ea typeface="+mn-ea"/>
                <a:cs typeface="+mn-cs"/>
              </a:defRPr>
            </a:lvl2pPr>
            <a:lvl3pPr marL="361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0706F"/>
                </a:solidFill>
                <a:latin typeface="Bebas Neue" pitchFamily="34" charset="0"/>
                <a:ea typeface="+mn-ea"/>
                <a:cs typeface="+mn-cs"/>
              </a:defRPr>
            </a:lvl3pPr>
            <a:lvl4pPr marL="361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70706F"/>
                </a:solidFill>
                <a:latin typeface="Bebas Neue" pitchFamily="34" charset="0"/>
                <a:ea typeface="+mn-ea"/>
                <a:cs typeface="+mn-cs"/>
              </a:defRPr>
            </a:lvl4pPr>
            <a:lvl5pPr marL="361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70706F"/>
                </a:solidFill>
                <a:latin typeface="Bebas Neu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400" dirty="0"/>
              <a:t>►objectifs</a:t>
            </a:r>
          </a:p>
          <a:p>
            <a:pPr marL="449263" lvl="1" indent="-177800"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place d’un programme d’entrainement pour former et encadrer les compétiteurs </a:t>
            </a:r>
            <a:r>
              <a:rPr lang="fr-B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handigolfeurs</a:t>
            </a:r>
            <a:endParaRPr lang="fr-B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BE" sz="1400" dirty="0" smtClean="0"/>
          </a:p>
          <a:p>
            <a:pPr lvl="0"/>
            <a:r>
              <a:rPr lang="fr-BE" sz="2400" dirty="0" smtClean="0"/>
              <a:t>► vision 2021</a:t>
            </a:r>
          </a:p>
          <a:p>
            <a:pPr marL="449263" lvl="1" indent="-177800"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Intensification du programme d’entrainements </a:t>
            </a:r>
          </a:p>
          <a:p>
            <a:pPr marL="449263" lvl="1" indent="-177800"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Achat de matériel adapté</a:t>
            </a:r>
          </a:p>
          <a:p>
            <a:pPr marL="449263" lvl="1" indent="-177800"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Achat d’un </a:t>
            </a:r>
            <a:r>
              <a:rPr lang="fr-B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paragolfeur</a:t>
            </a:r>
            <a:endParaRPr lang="fr-B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lvl="1" indent="-177800"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à des compétitions </a:t>
            </a:r>
            <a:r>
              <a:rPr lang="fr-B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handigolf</a:t>
            </a: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internationales</a:t>
            </a:r>
          </a:p>
          <a:p>
            <a:pPr marL="449263" lvl="1" indent="-177800"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de la 2</a:t>
            </a:r>
            <a:r>
              <a:rPr lang="fr-BE" sz="1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édition de l’Amateur Championship Paragolf </a:t>
            </a:r>
          </a:p>
          <a:p>
            <a:pPr marL="449263" lvl="1" indent="-177800"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Préparation au Championnat d’Europe 2022 en Belgique</a:t>
            </a:r>
          </a:p>
          <a:p>
            <a:pPr marL="449263" lvl="1" indent="-177800"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Equipement pour les joueurs (uniformes, </a:t>
            </a: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  <a:endParaRPr lang="fr-B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8" t="8081" r="16012" b="8796"/>
          <a:stretch/>
        </p:blipFill>
        <p:spPr>
          <a:xfrm>
            <a:off x="5364163" y="1844675"/>
            <a:ext cx="3168277" cy="262202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290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 </a:t>
            </a:r>
            <a:r>
              <a:rPr lang="fr-FR" dirty="0"/>
              <a:t>Golf : </a:t>
            </a:r>
            <a:r>
              <a:rPr lang="fr-FR" dirty="0" smtClean="0"/>
              <a:t>le sport de demain</a:t>
            </a:r>
            <a:endParaRPr lang="fr-BE" dirty="0"/>
          </a:p>
        </p:txBody>
      </p:sp>
      <p:sp>
        <p:nvSpPr>
          <p:cNvPr id="4" name="Titre 13"/>
          <p:cNvSpPr txBox="1">
            <a:spLocks/>
          </p:cNvSpPr>
          <p:nvPr/>
        </p:nvSpPr>
        <p:spPr>
          <a:xfrm>
            <a:off x="457200" y="333375"/>
            <a:ext cx="8229600" cy="792163"/>
          </a:xfrm>
          <a:prstGeom prst="rect">
            <a:avLst/>
          </a:prstGeom>
          <a:solidFill>
            <a:srgbClr val="004899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3200" dirty="0" smtClean="0">
                <a:solidFill>
                  <a:schemeClr val="bg1"/>
                </a:solidFill>
                <a:latin typeface="Bebas Neue" pitchFamily="34" charset="0"/>
              </a:rPr>
              <a:t>Former - compétiteurs</a:t>
            </a:r>
            <a:endParaRPr lang="fr-BE" sz="32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68313" y="1484784"/>
            <a:ext cx="4535735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0AA13"/>
                </a:solidFill>
                <a:latin typeface="Bebas Neue" pitchFamily="34" charset="0"/>
                <a:ea typeface="+mn-ea"/>
                <a:cs typeface="+mn-cs"/>
              </a:defRPr>
            </a:lvl1pPr>
            <a:lvl2pPr marL="361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70706F"/>
                </a:solidFill>
                <a:latin typeface="Bebas Neue" pitchFamily="34" charset="0"/>
                <a:ea typeface="+mn-ea"/>
                <a:cs typeface="+mn-cs"/>
              </a:defRPr>
            </a:lvl2pPr>
            <a:lvl3pPr marL="361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0706F"/>
                </a:solidFill>
                <a:latin typeface="Bebas Neue" pitchFamily="34" charset="0"/>
                <a:ea typeface="+mn-ea"/>
                <a:cs typeface="+mn-cs"/>
              </a:defRPr>
            </a:lvl3pPr>
            <a:lvl4pPr marL="361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70706F"/>
                </a:solidFill>
                <a:latin typeface="Bebas Neue" pitchFamily="34" charset="0"/>
                <a:ea typeface="+mn-ea"/>
                <a:cs typeface="+mn-cs"/>
              </a:defRPr>
            </a:lvl4pPr>
            <a:lvl5pPr marL="361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70706F"/>
                </a:solidFill>
                <a:latin typeface="Bebas Neu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400" dirty="0" smtClean="0"/>
              <a:t>►programme 2021</a:t>
            </a:r>
            <a:endParaRPr lang="fr-BE" sz="2400" dirty="0"/>
          </a:p>
          <a:p>
            <a:pPr marL="449263" lvl="1" indent="-177800">
              <a:buFont typeface="Arial" panose="020B0604020202020204" pitchFamily="34" charset="0"/>
              <a:buChar char="•"/>
            </a:pPr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Entrainements </a:t>
            </a: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mensuels : </a:t>
            </a:r>
          </a:p>
          <a:p>
            <a:pPr marL="719138" lvl="1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février </a:t>
            </a:r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+ cours règles de golf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mars 2021</a:t>
            </a:r>
          </a:p>
          <a:p>
            <a:pPr marL="719138" lvl="1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avril 2021</a:t>
            </a:r>
          </a:p>
          <a:p>
            <a:pPr marL="719138" lvl="1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mai 2021</a:t>
            </a:r>
          </a:p>
          <a:p>
            <a:pPr marL="719138" lvl="1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juin 2021</a:t>
            </a:r>
          </a:p>
          <a:p>
            <a:pPr marL="719138" lvl="1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 juillet 2021</a:t>
            </a:r>
          </a:p>
          <a:p>
            <a:pPr marL="719138" lvl="1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 septembre 2021</a:t>
            </a:r>
          </a:p>
          <a:p>
            <a:pPr marL="719138" lvl="1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octobre 2021</a:t>
            </a:r>
          </a:p>
          <a:p>
            <a:pPr marL="719138" lvl="1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novembre 2021</a:t>
            </a:r>
          </a:p>
          <a:p>
            <a:pPr marL="271463" indent="-271463">
              <a:spcBef>
                <a:spcPts val="1000"/>
              </a:spcBef>
            </a:pPr>
            <a:endParaRPr lang="fr-BE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tabLst>
                <a:tab pos="1081088" algn="l"/>
              </a:tabLst>
            </a:pPr>
            <a:endParaRPr lang="fr-BE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>
              <a:spcBef>
                <a:spcPts val="1000"/>
              </a:spcBef>
            </a:pPr>
            <a:endParaRPr lang="fr-BE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>
              <a:spcBef>
                <a:spcPts val="1000"/>
              </a:spcBef>
            </a:pPr>
            <a:endParaRPr lang="fr-BE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1088" indent="-361950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081088" algn="l"/>
              </a:tabLst>
            </a:pPr>
            <a:endParaRPr lang="fr-BE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6950" r="5900" b="19551"/>
          <a:stretch/>
        </p:blipFill>
        <p:spPr>
          <a:xfrm>
            <a:off x="5034797" y="1988840"/>
            <a:ext cx="3719728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891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28167</TotalTime>
  <Words>822</Words>
  <Application>Microsoft Office PowerPoint</Application>
  <PresentationFormat>Affichage à l'écran (4:3)</PresentationFormat>
  <Paragraphs>170</Paragraphs>
  <Slides>15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Bebas Neue</vt:lpstr>
      <vt:lpstr>Bebas Neue Bold</vt:lpstr>
      <vt:lpstr>Calibri</vt:lpstr>
      <vt:lpstr>Wingdings</vt:lpstr>
      <vt:lpstr>Thème Office</vt:lpstr>
      <vt:lpstr>programme Paragolf 2021</vt:lpstr>
      <vt:lpstr>Présentation PowerPoint</vt:lpstr>
      <vt:lpstr>Le programme paragolf de l’AFGolf </vt:lpstr>
      <vt:lpstr>Présentation PowerPoint</vt:lpstr>
      <vt:lpstr>Un programme, 4 axes</vt:lpstr>
      <vt:lpstr>INITIER – Initiations &amp; revalidation </vt:lpstr>
      <vt:lpstr>Le Golf : le sport de demain</vt:lpstr>
      <vt:lpstr>Le Golf : le sport de demain</vt:lpstr>
      <vt:lpstr>Le Golf : le sport de demain</vt:lpstr>
      <vt:lpstr>Le Golf : le sport de demain</vt:lpstr>
      <vt:lpstr>Le Golf : le sport de demain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Emilie Geury</dc:creator>
  <cp:lastModifiedBy>Emilie Geury</cp:lastModifiedBy>
  <cp:revision>494</cp:revision>
  <cp:lastPrinted>2019-01-28T14:28:50Z</cp:lastPrinted>
  <dcterms:created xsi:type="dcterms:W3CDTF">2017-11-17T12:17:21Z</dcterms:created>
  <dcterms:modified xsi:type="dcterms:W3CDTF">2021-05-03T09:20:13Z</dcterms:modified>
</cp:coreProperties>
</file>